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4.xml" ContentType="application/vnd.openxmlformats-officedocument.presentationml.notesSlide+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Lst>
  <p:notesMasterIdLst>
    <p:notesMasterId r:id="rId44"/>
  </p:notesMasterIdLst>
  <p:handoutMasterIdLst>
    <p:handoutMasterId r:id="rId45"/>
  </p:handoutMasterIdLst>
  <p:sldIdLst>
    <p:sldId id="256" r:id="rId2"/>
    <p:sldId id="258" r:id="rId3"/>
    <p:sldId id="259" r:id="rId4"/>
    <p:sldId id="260" r:id="rId5"/>
    <p:sldId id="261" r:id="rId6"/>
    <p:sldId id="288"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90" r:id="rId28"/>
    <p:sldId id="291" r:id="rId29"/>
    <p:sldId id="292" r:id="rId30"/>
    <p:sldId id="293" r:id="rId31"/>
    <p:sldId id="294" r:id="rId32"/>
    <p:sldId id="295" r:id="rId33"/>
    <p:sldId id="296" r:id="rId34"/>
    <p:sldId id="297" r:id="rId35"/>
    <p:sldId id="286" r:id="rId36"/>
    <p:sldId id="287" r:id="rId37"/>
    <p:sldId id="289" r:id="rId38"/>
    <p:sldId id="262" r:id="rId39"/>
    <p:sldId id="257" r:id="rId40"/>
    <p:sldId id="264" r:id="rId41"/>
    <p:sldId id="263" r:id="rId42"/>
    <p:sldId id="265" r:id="rId43"/>
  </p:sldIdLst>
  <p:sldSz cx="9906000" cy="6858000" type="A4"/>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E9FF"/>
    <a:srgbClr val="ABA0EE"/>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81" autoAdjust="0"/>
    <p:restoredTop sz="93682" autoAdjust="0"/>
  </p:normalViewPr>
  <p:slideViewPr>
    <p:cSldViewPr>
      <p:cViewPr varScale="1">
        <p:scale>
          <a:sx n="102" d="100"/>
          <a:sy n="102" d="100"/>
        </p:scale>
        <p:origin x="186" y="102"/>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DD1AB1-10F2-4E71-93C9-C772D1E2E27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05213C3-DE45-4A26-807F-C87728E14766}">
      <dgm:prSet custT="1"/>
      <dgm:spPr/>
      <dgm:t>
        <a:bodyPr/>
        <a:lstStyle/>
        <a:p>
          <a:pPr rtl="0"/>
          <a:r>
            <a:rPr lang="en-US" sz="1800" b="1" dirty="0" smtClean="0">
              <a:latin typeface="+mj-lt"/>
            </a:rPr>
            <a:t>Table of Contents</a:t>
          </a:r>
          <a:endParaRPr lang="en-US" sz="1800" b="1" dirty="0">
            <a:latin typeface="+mj-lt"/>
          </a:endParaRPr>
        </a:p>
      </dgm:t>
    </dgm:pt>
    <dgm:pt modelId="{219D87BE-3F3F-49AF-9EEE-DCA15134BF71}" type="parTrans" cxnId="{025CE0BF-5C4D-406E-B304-7A17D28A6C97}">
      <dgm:prSet/>
      <dgm:spPr/>
      <dgm:t>
        <a:bodyPr/>
        <a:lstStyle/>
        <a:p>
          <a:endParaRPr lang="en-US"/>
        </a:p>
      </dgm:t>
    </dgm:pt>
    <dgm:pt modelId="{5969F1EA-22F4-49F9-A045-8804B7DD0919}" type="sibTrans" cxnId="{025CE0BF-5C4D-406E-B304-7A17D28A6C97}">
      <dgm:prSet/>
      <dgm:spPr/>
      <dgm:t>
        <a:bodyPr/>
        <a:lstStyle/>
        <a:p>
          <a:endParaRPr lang="en-US"/>
        </a:p>
      </dgm:t>
    </dgm:pt>
    <dgm:pt modelId="{078A3FC8-7A5D-451D-9D39-F4B413DCAC74}" type="pres">
      <dgm:prSet presAssocID="{15DD1AB1-10F2-4E71-93C9-C772D1E2E272}" presName="linear" presStyleCnt="0">
        <dgm:presLayoutVars>
          <dgm:animLvl val="lvl"/>
          <dgm:resizeHandles val="exact"/>
        </dgm:presLayoutVars>
      </dgm:prSet>
      <dgm:spPr/>
      <dgm:t>
        <a:bodyPr/>
        <a:lstStyle/>
        <a:p>
          <a:endParaRPr lang="en-US"/>
        </a:p>
      </dgm:t>
    </dgm:pt>
    <dgm:pt modelId="{95F54342-5700-48DC-9098-3707355EFED5}" type="pres">
      <dgm:prSet presAssocID="{505213C3-DE45-4A26-807F-C87728E14766}" presName="parentText" presStyleLbl="node1" presStyleIdx="0" presStyleCnt="1" custLinFactNeighborX="-9091" custLinFactNeighborY="-4">
        <dgm:presLayoutVars>
          <dgm:chMax val="0"/>
          <dgm:bulletEnabled val="1"/>
        </dgm:presLayoutVars>
      </dgm:prSet>
      <dgm:spPr/>
      <dgm:t>
        <a:bodyPr/>
        <a:lstStyle/>
        <a:p>
          <a:endParaRPr lang="en-US"/>
        </a:p>
      </dgm:t>
    </dgm:pt>
  </dgm:ptLst>
  <dgm:cxnLst>
    <dgm:cxn modelId="{8FBF09A7-F104-4B68-A9EC-30405C4A72ED}" type="presOf" srcId="{15DD1AB1-10F2-4E71-93C9-C772D1E2E272}" destId="{078A3FC8-7A5D-451D-9D39-F4B413DCAC74}" srcOrd="0" destOrd="0" presId="urn:microsoft.com/office/officeart/2005/8/layout/vList2"/>
    <dgm:cxn modelId="{45DA131F-9790-4118-A6C9-ABE35B25539A}" type="presOf" srcId="{505213C3-DE45-4A26-807F-C87728E14766}" destId="{95F54342-5700-48DC-9098-3707355EFED5}" srcOrd="0" destOrd="0" presId="urn:microsoft.com/office/officeart/2005/8/layout/vList2"/>
    <dgm:cxn modelId="{025CE0BF-5C4D-406E-B304-7A17D28A6C97}" srcId="{15DD1AB1-10F2-4E71-93C9-C772D1E2E272}" destId="{505213C3-DE45-4A26-807F-C87728E14766}" srcOrd="0" destOrd="0" parTransId="{219D87BE-3F3F-49AF-9EEE-DCA15134BF71}" sibTransId="{5969F1EA-22F4-49F9-A045-8804B7DD0919}"/>
    <dgm:cxn modelId="{EA161AEA-34D5-40D0-8C4A-A1FD7AD08A3E}" type="presParOf" srcId="{078A3FC8-7A5D-451D-9D39-F4B413DCAC74}" destId="{95F54342-5700-48DC-9098-3707355EFED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D668BD-F78A-4D66-87D1-B7CD07FE1F7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1141173-A082-422D-8D98-A3B3AEC265F2}">
      <dgm:prSet custT="1"/>
      <dgm:spPr/>
      <dgm:t>
        <a:bodyPr/>
        <a:lstStyle/>
        <a:p>
          <a:pPr rtl="0"/>
          <a:r>
            <a:rPr lang="en-US" sz="1800" b="1" dirty="0" smtClean="0">
              <a:latin typeface="+mj-lt"/>
            </a:rPr>
            <a:t>I. Introduction to the Quant Trading Team</a:t>
          </a:r>
          <a:endParaRPr lang="en-US" sz="1800" b="1" dirty="0">
            <a:latin typeface="+mj-lt"/>
          </a:endParaRPr>
        </a:p>
      </dgm:t>
    </dgm:pt>
    <dgm:pt modelId="{7AEF2514-1076-4298-A799-3EDC424691B6}" type="parTrans" cxnId="{EA153E4D-FDFC-41F4-A0F7-A034DED2CD96}">
      <dgm:prSet/>
      <dgm:spPr/>
      <dgm:t>
        <a:bodyPr/>
        <a:lstStyle/>
        <a:p>
          <a:endParaRPr lang="en-US"/>
        </a:p>
      </dgm:t>
    </dgm:pt>
    <dgm:pt modelId="{1C556580-E62B-45EF-B1B6-F4E7D3A61E6E}" type="sibTrans" cxnId="{EA153E4D-FDFC-41F4-A0F7-A034DED2CD96}">
      <dgm:prSet/>
      <dgm:spPr/>
      <dgm:t>
        <a:bodyPr/>
        <a:lstStyle/>
        <a:p>
          <a:endParaRPr lang="en-US"/>
        </a:p>
      </dgm:t>
    </dgm:pt>
    <dgm:pt modelId="{D589073E-AE01-4B8F-900C-B9981C420ED2}" type="pres">
      <dgm:prSet presAssocID="{48D668BD-F78A-4D66-87D1-B7CD07FE1F7C}" presName="linear" presStyleCnt="0">
        <dgm:presLayoutVars>
          <dgm:animLvl val="lvl"/>
          <dgm:resizeHandles val="exact"/>
        </dgm:presLayoutVars>
      </dgm:prSet>
      <dgm:spPr/>
      <dgm:t>
        <a:bodyPr/>
        <a:lstStyle/>
        <a:p>
          <a:endParaRPr lang="en-US"/>
        </a:p>
      </dgm:t>
    </dgm:pt>
    <dgm:pt modelId="{6977D3F9-3D34-4E96-AE0B-D4E8E940AAD8}" type="pres">
      <dgm:prSet presAssocID="{81141173-A082-422D-8D98-A3B3AEC265F2}" presName="parentText" presStyleLbl="node1" presStyleIdx="0" presStyleCnt="1" custScaleY="167159">
        <dgm:presLayoutVars>
          <dgm:chMax val="0"/>
          <dgm:bulletEnabled val="1"/>
        </dgm:presLayoutVars>
      </dgm:prSet>
      <dgm:spPr/>
      <dgm:t>
        <a:bodyPr/>
        <a:lstStyle/>
        <a:p>
          <a:endParaRPr lang="en-US"/>
        </a:p>
      </dgm:t>
    </dgm:pt>
  </dgm:ptLst>
  <dgm:cxnLst>
    <dgm:cxn modelId="{F84EC976-4D0B-4EBD-BB37-63364F9F66FF}" type="presOf" srcId="{48D668BD-F78A-4D66-87D1-B7CD07FE1F7C}" destId="{D589073E-AE01-4B8F-900C-B9981C420ED2}" srcOrd="0" destOrd="0" presId="urn:microsoft.com/office/officeart/2005/8/layout/vList2"/>
    <dgm:cxn modelId="{9DE4C518-1939-4E75-89C0-B139A6259644}" type="presOf" srcId="{81141173-A082-422D-8D98-A3B3AEC265F2}" destId="{6977D3F9-3D34-4E96-AE0B-D4E8E940AAD8}" srcOrd="0" destOrd="0" presId="urn:microsoft.com/office/officeart/2005/8/layout/vList2"/>
    <dgm:cxn modelId="{EA153E4D-FDFC-41F4-A0F7-A034DED2CD96}" srcId="{48D668BD-F78A-4D66-87D1-B7CD07FE1F7C}" destId="{81141173-A082-422D-8D98-A3B3AEC265F2}" srcOrd="0" destOrd="0" parTransId="{7AEF2514-1076-4298-A799-3EDC424691B6}" sibTransId="{1C556580-E62B-45EF-B1B6-F4E7D3A61E6E}"/>
    <dgm:cxn modelId="{6FDA5387-12DD-4769-8357-DE31356EE1E1}" type="presParOf" srcId="{D589073E-AE01-4B8F-900C-B9981C420ED2}" destId="{6977D3F9-3D34-4E96-AE0B-D4E8E940AAD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0DBAAC-5519-4077-A4F1-E868164DAE4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17C8CC6-4552-4382-97E5-2DD160FB3028}">
      <dgm:prSet custT="1"/>
      <dgm:spPr/>
      <dgm:t>
        <a:bodyPr/>
        <a:lstStyle/>
        <a:p>
          <a:pPr rtl="0"/>
          <a:r>
            <a:rPr lang="en-US" sz="1800" b="1" dirty="0" smtClean="0"/>
            <a:t>What Do </a:t>
          </a:r>
          <a:r>
            <a:rPr lang="en-US" sz="1800" b="1" dirty="0" smtClean="0">
              <a:latin typeface="+mj-lt"/>
            </a:rPr>
            <a:t>We</a:t>
          </a:r>
          <a:r>
            <a:rPr lang="en-US" sz="1800" b="1" dirty="0" smtClean="0"/>
            <a:t> Offer</a:t>
          </a:r>
          <a:endParaRPr lang="en-US" sz="1800" b="1" dirty="0"/>
        </a:p>
      </dgm:t>
    </dgm:pt>
    <dgm:pt modelId="{AE4873CE-2399-4506-A967-66015A90DBE5}" type="parTrans" cxnId="{F39CF5A5-6A66-4309-8B79-E476924E4DB5}">
      <dgm:prSet/>
      <dgm:spPr/>
      <dgm:t>
        <a:bodyPr/>
        <a:lstStyle/>
        <a:p>
          <a:endParaRPr lang="en-US"/>
        </a:p>
      </dgm:t>
    </dgm:pt>
    <dgm:pt modelId="{6FCBC956-6A97-4CDF-8508-2AF2D3CD3F26}" type="sibTrans" cxnId="{F39CF5A5-6A66-4309-8B79-E476924E4DB5}">
      <dgm:prSet/>
      <dgm:spPr/>
      <dgm:t>
        <a:bodyPr/>
        <a:lstStyle/>
        <a:p>
          <a:endParaRPr lang="en-US"/>
        </a:p>
      </dgm:t>
    </dgm:pt>
    <dgm:pt modelId="{50500C90-70EC-459C-A43B-BB1234AFE6F7}" type="pres">
      <dgm:prSet presAssocID="{3F0DBAAC-5519-4077-A4F1-E868164DAE42}" presName="linear" presStyleCnt="0">
        <dgm:presLayoutVars>
          <dgm:animLvl val="lvl"/>
          <dgm:resizeHandles val="exact"/>
        </dgm:presLayoutVars>
      </dgm:prSet>
      <dgm:spPr/>
      <dgm:t>
        <a:bodyPr/>
        <a:lstStyle/>
        <a:p>
          <a:endParaRPr lang="en-US"/>
        </a:p>
      </dgm:t>
    </dgm:pt>
    <dgm:pt modelId="{6068016A-710B-4F5E-8991-940E6F4DE8AB}" type="pres">
      <dgm:prSet presAssocID="{B17C8CC6-4552-4382-97E5-2DD160FB3028}" presName="parentText" presStyleLbl="node1" presStyleIdx="0" presStyleCnt="1">
        <dgm:presLayoutVars>
          <dgm:chMax val="0"/>
          <dgm:bulletEnabled val="1"/>
        </dgm:presLayoutVars>
      </dgm:prSet>
      <dgm:spPr/>
      <dgm:t>
        <a:bodyPr/>
        <a:lstStyle/>
        <a:p>
          <a:endParaRPr lang="en-US"/>
        </a:p>
      </dgm:t>
    </dgm:pt>
  </dgm:ptLst>
  <dgm:cxnLst>
    <dgm:cxn modelId="{59B615C1-C0E4-44CE-9040-28BC90E674C2}" type="presOf" srcId="{3F0DBAAC-5519-4077-A4F1-E868164DAE42}" destId="{50500C90-70EC-459C-A43B-BB1234AFE6F7}" srcOrd="0" destOrd="0" presId="urn:microsoft.com/office/officeart/2005/8/layout/vList2"/>
    <dgm:cxn modelId="{7217D45F-4AE8-40DC-B8CD-238FE9198640}" type="presOf" srcId="{B17C8CC6-4552-4382-97E5-2DD160FB3028}" destId="{6068016A-710B-4F5E-8991-940E6F4DE8AB}" srcOrd="0" destOrd="0" presId="urn:microsoft.com/office/officeart/2005/8/layout/vList2"/>
    <dgm:cxn modelId="{F39CF5A5-6A66-4309-8B79-E476924E4DB5}" srcId="{3F0DBAAC-5519-4077-A4F1-E868164DAE42}" destId="{B17C8CC6-4552-4382-97E5-2DD160FB3028}" srcOrd="0" destOrd="0" parTransId="{AE4873CE-2399-4506-A967-66015A90DBE5}" sibTransId="{6FCBC956-6A97-4CDF-8508-2AF2D3CD3F26}"/>
    <dgm:cxn modelId="{42F26D80-3DCE-4B0A-A5B5-7913B2BA25C7}" type="presParOf" srcId="{50500C90-70EC-459C-A43B-BB1234AFE6F7}" destId="{6068016A-710B-4F5E-8991-940E6F4DE8A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63CBCAE-4DB1-443B-BE06-77BDEE2DE79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3719C41-AACC-4A27-A77A-B6119B729367}">
      <dgm:prSet custT="1"/>
      <dgm:spPr/>
      <dgm:t>
        <a:bodyPr/>
        <a:lstStyle/>
        <a:p>
          <a:pPr rtl="0"/>
          <a:r>
            <a:rPr lang="en-US" sz="1800" b="1" dirty="0" smtClean="0">
              <a:latin typeface="+mj-lt"/>
            </a:rPr>
            <a:t>How is Our Investment Process Different – Currency Portfolio Trading</a:t>
          </a:r>
          <a:endParaRPr lang="en-US" sz="1800" b="1" dirty="0">
            <a:latin typeface="+mj-lt"/>
          </a:endParaRPr>
        </a:p>
      </dgm:t>
    </dgm:pt>
    <dgm:pt modelId="{91FD01E8-42CC-4737-A1F2-9B6CE50C08D0}" type="parTrans" cxnId="{CDE2E321-AA2D-41D1-AB6B-0896BC188AE7}">
      <dgm:prSet/>
      <dgm:spPr/>
      <dgm:t>
        <a:bodyPr/>
        <a:lstStyle/>
        <a:p>
          <a:endParaRPr lang="en-US"/>
        </a:p>
      </dgm:t>
    </dgm:pt>
    <dgm:pt modelId="{35286645-291C-477F-A4E6-38623C1CE6FC}" type="sibTrans" cxnId="{CDE2E321-AA2D-41D1-AB6B-0896BC188AE7}">
      <dgm:prSet/>
      <dgm:spPr/>
      <dgm:t>
        <a:bodyPr/>
        <a:lstStyle/>
        <a:p>
          <a:endParaRPr lang="en-US"/>
        </a:p>
      </dgm:t>
    </dgm:pt>
    <dgm:pt modelId="{3A48B140-7F9A-4B05-94C9-2DCB0614F557}" type="pres">
      <dgm:prSet presAssocID="{A63CBCAE-4DB1-443B-BE06-77BDEE2DE798}" presName="linear" presStyleCnt="0">
        <dgm:presLayoutVars>
          <dgm:animLvl val="lvl"/>
          <dgm:resizeHandles val="exact"/>
        </dgm:presLayoutVars>
      </dgm:prSet>
      <dgm:spPr/>
      <dgm:t>
        <a:bodyPr/>
        <a:lstStyle/>
        <a:p>
          <a:endParaRPr lang="en-US"/>
        </a:p>
      </dgm:t>
    </dgm:pt>
    <dgm:pt modelId="{7E608E7D-F08D-4286-BDF0-05E04F4FDEBA}" type="pres">
      <dgm:prSet presAssocID="{83719C41-AACC-4A27-A77A-B6119B729367}" presName="parentText" presStyleLbl="node1" presStyleIdx="0" presStyleCnt="1">
        <dgm:presLayoutVars>
          <dgm:chMax val="0"/>
          <dgm:bulletEnabled val="1"/>
        </dgm:presLayoutVars>
      </dgm:prSet>
      <dgm:spPr/>
      <dgm:t>
        <a:bodyPr/>
        <a:lstStyle/>
        <a:p>
          <a:endParaRPr lang="en-US"/>
        </a:p>
      </dgm:t>
    </dgm:pt>
  </dgm:ptLst>
  <dgm:cxnLst>
    <dgm:cxn modelId="{CDE2E321-AA2D-41D1-AB6B-0896BC188AE7}" srcId="{A63CBCAE-4DB1-443B-BE06-77BDEE2DE798}" destId="{83719C41-AACC-4A27-A77A-B6119B729367}" srcOrd="0" destOrd="0" parTransId="{91FD01E8-42CC-4737-A1F2-9B6CE50C08D0}" sibTransId="{35286645-291C-477F-A4E6-38623C1CE6FC}"/>
    <dgm:cxn modelId="{C1205191-7089-48E8-94D3-0BD1DB3DDA95}" type="presOf" srcId="{A63CBCAE-4DB1-443B-BE06-77BDEE2DE798}" destId="{3A48B140-7F9A-4B05-94C9-2DCB0614F557}" srcOrd="0" destOrd="0" presId="urn:microsoft.com/office/officeart/2005/8/layout/vList2"/>
    <dgm:cxn modelId="{911365AF-8ADD-4E51-82D8-7AF0974FD5EA}" type="presOf" srcId="{83719C41-AACC-4A27-A77A-B6119B729367}" destId="{7E608E7D-F08D-4286-BDF0-05E04F4FDEBA}" srcOrd="0" destOrd="0" presId="urn:microsoft.com/office/officeart/2005/8/layout/vList2"/>
    <dgm:cxn modelId="{2347278A-9915-49B1-A1E1-4742E5FF400C}" type="presParOf" srcId="{3A48B140-7F9A-4B05-94C9-2DCB0614F557}" destId="{7E608E7D-F08D-4286-BDF0-05E04F4FDEBA}"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64E3431-3C37-41CB-9D92-360DF9CE0E8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140FD92-BC72-4CD4-BD26-03E58FB88715}">
      <dgm:prSet/>
      <dgm:spPr/>
      <dgm:t>
        <a:bodyPr/>
        <a:lstStyle/>
        <a:p>
          <a:pPr rtl="0"/>
          <a:r>
            <a:rPr lang="en-US" b="1" dirty="0" smtClean="0">
              <a:latin typeface="+mj-lt"/>
            </a:rPr>
            <a:t>II. Strategies Overview</a:t>
          </a:r>
          <a:endParaRPr lang="en-US" b="1" dirty="0">
            <a:latin typeface="+mj-lt"/>
          </a:endParaRPr>
        </a:p>
      </dgm:t>
    </dgm:pt>
    <dgm:pt modelId="{53A6AF26-9ECC-4E6E-BA39-D981736F47DE}" type="parTrans" cxnId="{37BCFA56-6967-41FB-90DE-761BD3968D42}">
      <dgm:prSet/>
      <dgm:spPr/>
      <dgm:t>
        <a:bodyPr/>
        <a:lstStyle/>
        <a:p>
          <a:endParaRPr lang="en-US"/>
        </a:p>
      </dgm:t>
    </dgm:pt>
    <dgm:pt modelId="{5EE8CC3C-3FB0-4BD2-B390-926F1A697FF5}" type="sibTrans" cxnId="{37BCFA56-6967-41FB-90DE-761BD3968D42}">
      <dgm:prSet/>
      <dgm:spPr/>
      <dgm:t>
        <a:bodyPr/>
        <a:lstStyle/>
        <a:p>
          <a:endParaRPr lang="en-US"/>
        </a:p>
      </dgm:t>
    </dgm:pt>
    <dgm:pt modelId="{183168CF-6BDF-4CCB-8042-49542C134600}" type="pres">
      <dgm:prSet presAssocID="{164E3431-3C37-41CB-9D92-360DF9CE0E81}" presName="linear" presStyleCnt="0">
        <dgm:presLayoutVars>
          <dgm:animLvl val="lvl"/>
          <dgm:resizeHandles val="exact"/>
        </dgm:presLayoutVars>
      </dgm:prSet>
      <dgm:spPr/>
      <dgm:t>
        <a:bodyPr/>
        <a:lstStyle/>
        <a:p>
          <a:endParaRPr lang="en-US"/>
        </a:p>
      </dgm:t>
    </dgm:pt>
    <dgm:pt modelId="{0A222FC6-D903-4EB8-BF10-CD4C3FE2CBE1}" type="pres">
      <dgm:prSet presAssocID="{3140FD92-BC72-4CD4-BD26-03E58FB88715}" presName="parentText" presStyleLbl="node1" presStyleIdx="0" presStyleCnt="1">
        <dgm:presLayoutVars>
          <dgm:chMax val="0"/>
          <dgm:bulletEnabled val="1"/>
        </dgm:presLayoutVars>
      </dgm:prSet>
      <dgm:spPr/>
      <dgm:t>
        <a:bodyPr/>
        <a:lstStyle/>
        <a:p>
          <a:endParaRPr lang="en-US"/>
        </a:p>
      </dgm:t>
    </dgm:pt>
  </dgm:ptLst>
  <dgm:cxnLst>
    <dgm:cxn modelId="{AED5499E-E96F-401C-A3C4-FFCD926B2011}" type="presOf" srcId="{3140FD92-BC72-4CD4-BD26-03E58FB88715}" destId="{0A222FC6-D903-4EB8-BF10-CD4C3FE2CBE1}" srcOrd="0" destOrd="0" presId="urn:microsoft.com/office/officeart/2005/8/layout/vList2"/>
    <dgm:cxn modelId="{37BCFA56-6967-41FB-90DE-761BD3968D42}" srcId="{164E3431-3C37-41CB-9D92-360DF9CE0E81}" destId="{3140FD92-BC72-4CD4-BD26-03E58FB88715}" srcOrd="0" destOrd="0" parTransId="{53A6AF26-9ECC-4E6E-BA39-D981736F47DE}" sibTransId="{5EE8CC3C-3FB0-4BD2-B390-926F1A697FF5}"/>
    <dgm:cxn modelId="{2B03FDF6-4518-499D-9C6F-4A8FE1D1BBC3}" type="presOf" srcId="{164E3431-3C37-41CB-9D92-360DF9CE0E81}" destId="{183168CF-6BDF-4CCB-8042-49542C134600}" srcOrd="0" destOrd="0" presId="urn:microsoft.com/office/officeart/2005/8/layout/vList2"/>
    <dgm:cxn modelId="{E1B01B2D-4766-4604-915E-D50187CE9BA3}" type="presParOf" srcId="{183168CF-6BDF-4CCB-8042-49542C134600}" destId="{0A222FC6-D903-4EB8-BF10-CD4C3FE2CBE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0950B01-C213-444B-BDA3-00200E5CE7B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BE592D4-45CE-44C4-9410-5603E3BF19B0}">
      <dgm:prSet custT="1"/>
      <dgm:spPr/>
      <dgm:t>
        <a:bodyPr/>
        <a:lstStyle/>
        <a:p>
          <a:pPr rtl="0"/>
          <a:r>
            <a:rPr lang="en-US" sz="1800" b="1" dirty="0" smtClean="0"/>
            <a:t>Investment Philosophy – </a:t>
          </a:r>
          <a:r>
            <a:rPr lang="en-US" sz="1800" b="1" dirty="0" smtClean="0">
              <a:latin typeface="+mj-lt"/>
            </a:rPr>
            <a:t>Currency</a:t>
          </a:r>
          <a:r>
            <a:rPr lang="en-US" sz="1800" b="1" dirty="0" smtClean="0"/>
            <a:t> Portfolio Trading</a:t>
          </a:r>
          <a:endParaRPr lang="en-US" sz="1800" b="1" dirty="0"/>
        </a:p>
      </dgm:t>
    </dgm:pt>
    <dgm:pt modelId="{B8EA8BC1-A80E-4FD6-9BD7-8BE5966E61D9}" type="parTrans" cxnId="{918EE662-82AB-40D1-9109-C157B7394DCB}">
      <dgm:prSet/>
      <dgm:spPr/>
      <dgm:t>
        <a:bodyPr/>
        <a:lstStyle/>
        <a:p>
          <a:endParaRPr lang="en-US"/>
        </a:p>
      </dgm:t>
    </dgm:pt>
    <dgm:pt modelId="{599A23D6-480E-4259-95A8-1BFD16F52723}" type="sibTrans" cxnId="{918EE662-82AB-40D1-9109-C157B7394DCB}">
      <dgm:prSet/>
      <dgm:spPr/>
      <dgm:t>
        <a:bodyPr/>
        <a:lstStyle/>
        <a:p>
          <a:endParaRPr lang="en-US"/>
        </a:p>
      </dgm:t>
    </dgm:pt>
    <dgm:pt modelId="{7B819462-6D21-400E-9FE2-33C96098BE27}" type="pres">
      <dgm:prSet presAssocID="{B0950B01-C213-444B-BDA3-00200E5CE7BB}" presName="linear" presStyleCnt="0">
        <dgm:presLayoutVars>
          <dgm:animLvl val="lvl"/>
          <dgm:resizeHandles val="exact"/>
        </dgm:presLayoutVars>
      </dgm:prSet>
      <dgm:spPr/>
      <dgm:t>
        <a:bodyPr/>
        <a:lstStyle/>
        <a:p>
          <a:endParaRPr lang="en-US"/>
        </a:p>
      </dgm:t>
    </dgm:pt>
    <dgm:pt modelId="{230C332A-157F-44C6-A3FE-6AE22DC9915A}" type="pres">
      <dgm:prSet presAssocID="{ABE592D4-45CE-44C4-9410-5603E3BF19B0}" presName="parentText" presStyleLbl="node1" presStyleIdx="0" presStyleCnt="1">
        <dgm:presLayoutVars>
          <dgm:chMax val="0"/>
          <dgm:bulletEnabled val="1"/>
        </dgm:presLayoutVars>
      </dgm:prSet>
      <dgm:spPr/>
      <dgm:t>
        <a:bodyPr/>
        <a:lstStyle/>
        <a:p>
          <a:endParaRPr lang="en-US"/>
        </a:p>
      </dgm:t>
    </dgm:pt>
  </dgm:ptLst>
  <dgm:cxnLst>
    <dgm:cxn modelId="{02C5EDA8-BDAA-42AE-B36D-146C9DFD4743}" type="presOf" srcId="{B0950B01-C213-444B-BDA3-00200E5CE7BB}" destId="{7B819462-6D21-400E-9FE2-33C96098BE27}" srcOrd="0" destOrd="0" presId="urn:microsoft.com/office/officeart/2005/8/layout/vList2"/>
    <dgm:cxn modelId="{7967F632-FE0B-4147-98C9-B102CAD3B030}" type="presOf" srcId="{ABE592D4-45CE-44C4-9410-5603E3BF19B0}" destId="{230C332A-157F-44C6-A3FE-6AE22DC9915A}" srcOrd="0" destOrd="0" presId="urn:microsoft.com/office/officeart/2005/8/layout/vList2"/>
    <dgm:cxn modelId="{918EE662-82AB-40D1-9109-C157B7394DCB}" srcId="{B0950B01-C213-444B-BDA3-00200E5CE7BB}" destId="{ABE592D4-45CE-44C4-9410-5603E3BF19B0}" srcOrd="0" destOrd="0" parTransId="{B8EA8BC1-A80E-4FD6-9BD7-8BE5966E61D9}" sibTransId="{599A23D6-480E-4259-95A8-1BFD16F52723}"/>
    <dgm:cxn modelId="{94408A38-0C07-4CA2-8DF4-A3DA4B168AB0}" type="presParOf" srcId="{7B819462-6D21-400E-9FE2-33C96098BE27}" destId="{230C332A-157F-44C6-A3FE-6AE22DC9915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1F1FA72-D372-4054-A34B-D0D7342D785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3D3733C-7F2B-4688-B212-302E867E0E17}">
      <dgm:prSet custT="1"/>
      <dgm:spPr/>
      <dgm:t>
        <a:bodyPr/>
        <a:lstStyle/>
        <a:p>
          <a:pPr rtl="0"/>
          <a:r>
            <a:rPr lang="en-US" sz="1800" b="1" dirty="0" smtClean="0">
              <a:latin typeface="+mj-lt"/>
            </a:rPr>
            <a:t>Strategy #1: FX Index </a:t>
          </a:r>
          <a:r>
            <a:rPr lang="en-US" sz="1800" b="1" dirty="0" err="1" smtClean="0">
              <a:latin typeface="+mj-lt"/>
            </a:rPr>
            <a:t>Arb</a:t>
          </a:r>
          <a:r>
            <a:rPr lang="en-US" sz="1800" b="1" dirty="0" smtClean="0">
              <a:latin typeface="+mj-lt"/>
            </a:rPr>
            <a:t> – Currency Trading Program (FXIA)</a:t>
          </a:r>
          <a:endParaRPr lang="en-US" sz="1800" b="1" dirty="0">
            <a:latin typeface="+mj-lt"/>
          </a:endParaRPr>
        </a:p>
      </dgm:t>
    </dgm:pt>
    <dgm:pt modelId="{D71F2B00-90A5-4E59-81EB-0BA494A7E8BF}" type="parTrans" cxnId="{89B99108-DC6F-47AD-8F8F-8513FE26A3A6}">
      <dgm:prSet/>
      <dgm:spPr/>
      <dgm:t>
        <a:bodyPr/>
        <a:lstStyle/>
        <a:p>
          <a:endParaRPr lang="en-US"/>
        </a:p>
      </dgm:t>
    </dgm:pt>
    <dgm:pt modelId="{55E2FC53-A00A-478A-95E1-97D997592EF8}" type="sibTrans" cxnId="{89B99108-DC6F-47AD-8F8F-8513FE26A3A6}">
      <dgm:prSet/>
      <dgm:spPr/>
      <dgm:t>
        <a:bodyPr/>
        <a:lstStyle/>
        <a:p>
          <a:endParaRPr lang="en-US"/>
        </a:p>
      </dgm:t>
    </dgm:pt>
    <dgm:pt modelId="{FB5FCF99-80ED-47D3-AB25-067EEB4AEA2F}" type="pres">
      <dgm:prSet presAssocID="{61F1FA72-D372-4054-A34B-D0D7342D7850}" presName="linear" presStyleCnt="0">
        <dgm:presLayoutVars>
          <dgm:animLvl val="lvl"/>
          <dgm:resizeHandles val="exact"/>
        </dgm:presLayoutVars>
      </dgm:prSet>
      <dgm:spPr/>
      <dgm:t>
        <a:bodyPr/>
        <a:lstStyle/>
        <a:p>
          <a:endParaRPr lang="en-US"/>
        </a:p>
      </dgm:t>
    </dgm:pt>
    <dgm:pt modelId="{68ADD89C-C1DC-4E6F-9316-B155D571ABAD}" type="pres">
      <dgm:prSet presAssocID="{C3D3733C-7F2B-4688-B212-302E867E0E17}" presName="parentText" presStyleLbl="node1" presStyleIdx="0" presStyleCnt="1">
        <dgm:presLayoutVars>
          <dgm:chMax val="0"/>
          <dgm:bulletEnabled val="1"/>
        </dgm:presLayoutVars>
      </dgm:prSet>
      <dgm:spPr/>
      <dgm:t>
        <a:bodyPr/>
        <a:lstStyle/>
        <a:p>
          <a:endParaRPr lang="en-US"/>
        </a:p>
      </dgm:t>
    </dgm:pt>
  </dgm:ptLst>
  <dgm:cxnLst>
    <dgm:cxn modelId="{89B99108-DC6F-47AD-8F8F-8513FE26A3A6}" srcId="{61F1FA72-D372-4054-A34B-D0D7342D7850}" destId="{C3D3733C-7F2B-4688-B212-302E867E0E17}" srcOrd="0" destOrd="0" parTransId="{D71F2B00-90A5-4E59-81EB-0BA494A7E8BF}" sibTransId="{55E2FC53-A00A-478A-95E1-97D997592EF8}"/>
    <dgm:cxn modelId="{3933D8CE-79B3-4122-B3EE-3263F3016066}" type="presOf" srcId="{61F1FA72-D372-4054-A34B-D0D7342D7850}" destId="{FB5FCF99-80ED-47D3-AB25-067EEB4AEA2F}" srcOrd="0" destOrd="0" presId="urn:microsoft.com/office/officeart/2005/8/layout/vList2"/>
    <dgm:cxn modelId="{EA576F5A-7631-4D55-BF16-A73C06A5A7C3}" type="presOf" srcId="{C3D3733C-7F2B-4688-B212-302E867E0E17}" destId="{68ADD89C-C1DC-4E6F-9316-B155D571ABAD}" srcOrd="0" destOrd="0" presId="urn:microsoft.com/office/officeart/2005/8/layout/vList2"/>
    <dgm:cxn modelId="{6B4F1FC4-9988-44DC-9291-399BFF477ED2}" type="presParOf" srcId="{FB5FCF99-80ED-47D3-AB25-067EEB4AEA2F}" destId="{68ADD89C-C1DC-4E6F-9316-B155D571ABA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691676F-4FC5-426D-8E32-8808A39EA9A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B4A1BFE-F49F-4D1D-BCAC-E36771554EC7}">
      <dgm:prSet custT="1"/>
      <dgm:spPr/>
      <dgm:t>
        <a:bodyPr/>
        <a:lstStyle/>
        <a:p>
          <a:pPr rtl="0"/>
          <a:r>
            <a:rPr lang="en-US" sz="1800" b="1" dirty="0" smtClean="0">
              <a:latin typeface="+mj-lt"/>
            </a:rPr>
            <a:t>Strategy #1: FX Index </a:t>
          </a:r>
          <a:r>
            <a:rPr lang="en-US" sz="1800" b="1" dirty="0" err="1" smtClean="0">
              <a:latin typeface="+mj-lt"/>
            </a:rPr>
            <a:t>Arb</a:t>
          </a:r>
          <a:r>
            <a:rPr lang="en-US" sz="1800" b="1" dirty="0" smtClean="0">
              <a:latin typeface="+mj-lt"/>
            </a:rPr>
            <a:t> – Cont’d</a:t>
          </a:r>
          <a:endParaRPr lang="en-US" sz="1800" b="1" dirty="0">
            <a:latin typeface="+mj-lt"/>
          </a:endParaRPr>
        </a:p>
      </dgm:t>
    </dgm:pt>
    <dgm:pt modelId="{AE4A9A24-981C-4D83-9CF4-496F3CE6937C}" type="parTrans" cxnId="{0A3411C3-36C3-43B0-8434-E04C1C8DA183}">
      <dgm:prSet/>
      <dgm:spPr/>
      <dgm:t>
        <a:bodyPr/>
        <a:lstStyle/>
        <a:p>
          <a:endParaRPr lang="en-US"/>
        </a:p>
      </dgm:t>
    </dgm:pt>
    <dgm:pt modelId="{89ED7315-D438-4CF6-A958-1D9CF9E9C8F6}" type="sibTrans" cxnId="{0A3411C3-36C3-43B0-8434-E04C1C8DA183}">
      <dgm:prSet/>
      <dgm:spPr/>
      <dgm:t>
        <a:bodyPr/>
        <a:lstStyle/>
        <a:p>
          <a:endParaRPr lang="en-US"/>
        </a:p>
      </dgm:t>
    </dgm:pt>
    <dgm:pt modelId="{33576308-D66C-480A-A672-119F9F7A0056}" type="pres">
      <dgm:prSet presAssocID="{0691676F-4FC5-426D-8E32-8808A39EA9A4}" presName="linear" presStyleCnt="0">
        <dgm:presLayoutVars>
          <dgm:animLvl val="lvl"/>
          <dgm:resizeHandles val="exact"/>
        </dgm:presLayoutVars>
      </dgm:prSet>
      <dgm:spPr/>
      <dgm:t>
        <a:bodyPr/>
        <a:lstStyle/>
        <a:p>
          <a:endParaRPr lang="en-US"/>
        </a:p>
      </dgm:t>
    </dgm:pt>
    <dgm:pt modelId="{03CDD27A-3B58-43B1-86D6-8F9676CEC970}" type="pres">
      <dgm:prSet presAssocID="{AB4A1BFE-F49F-4D1D-BCAC-E36771554EC7}" presName="parentText" presStyleLbl="node1" presStyleIdx="0" presStyleCnt="1">
        <dgm:presLayoutVars>
          <dgm:chMax val="0"/>
          <dgm:bulletEnabled val="1"/>
        </dgm:presLayoutVars>
      </dgm:prSet>
      <dgm:spPr/>
      <dgm:t>
        <a:bodyPr/>
        <a:lstStyle/>
        <a:p>
          <a:endParaRPr lang="en-US"/>
        </a:p>
      </dgm:t>
    </dgm:pt>
  </dgm:ptLst>
  <dgm:cxnLst>
    <dgm:cxn modelId="{6957CC67-03E8-489D-B7A1-2356E816AED8}" type="presOf" srcId="{AB4A1BFE-F49F-4D1D-BCAC-E36771554EC7}" destId="{03CDD27A-3B58-43B1-86D6-8F9676CEC970}" srcOrd="0" destOrd="0" presId="urn:microsoft.com/office/officeart/2005/8/layout/vList2"/>
    <dgm:cxn modelId="{C6694E4A-8B51-4E84-B55C-987DC9734F84}" type="presOf" srcId="{0691676F-4FC5-426D-8E32-8808A39EA9A4}" destId="{33576308-D66C-480A-A672-119F9F7A0056}" srcOrd="0" destOrd="0" presId="urn:microsoft.com/office/officeart/2005/8/layout/vList2"/>
    <dgm:cxn modelId="{0A3411C3-36C3-43B0-8434-E04C1C8DA183}" srcId="{0691676F-4FC5-426D-8E32-8808A39EA9A4}" destId="{AB4A1BFE-F49F-4D1D-BCAC-E36771554EC7}" srcOrd="0" destOrd="0" parTransId="{AE4A9A24-981C-4D83-9CF4-496F3CE6937C}" sibTransId="{89ED7315-D438-4CF6-A958-1D9CF9E9C8F6}"/>
    <dgm:cxn modelId="{6E61C452-F95C-48F4-95BF-E16AD40AD40F}" type="presParOf" srcId="{33576308-D66C-480A-A672-119F9F7A0056}" destId="{03CDD27A-3B58-43B1-86D6-8F9676CEC97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03CD6AF-B6D4-491A-96DE-8F7283625A2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00F9B6E-AC02-49C5-864D-59D789335679}">
      <dgm:prSet custT="1"/>
      <dgm:spPr/>
      <dgm:t>
        <a:bodyPr/>
        <a:lstStyle/>
        <a:p>
          <a:pPr rtl="0"/>
          <a:r>
            <a:rPr lang="en-US" sz="1800" b="1" dirty="0" smtClean="0">
              <a:latin typeface="+mj-lt"/>
            </a:rPr>
            <a:t>Strategy #1: FX Index </a:t>
          </a:r>
          <a:r>
            <a:rPr lang="en-US" sz="1800" b="1" dirty="0" err="1" smtClean="0">
              <a:latin typeface="+mj-lt"/>
            </a:rPr>
            <a:t>Arb</a:t>
          </a:r>
          <a:r>
            <a:rPr lang="en-US" sz="1800" b="1" dirty="0" smtClean="0">
              <a:latin typeface="+mj-lt"/>
            </a:rPr>
            <a:t> – Performance Summary (Real Trading)</a:t>
          </a:r>
          <a:endParaRPr lang="en-US" sz="1800" b="0" dirty="0">
            <a:latin typeface="+mj-lt"/>
          </a:endParaRPr>
        </a:p>
      </dgm:t>
    </dgm:pt>
    <dgm:pt modelId="{30794698-ADA1-40D8-A053-18443A273EFA}" type="parTrans" cxnId="{5D478E6B-23F0-425A-85A1-763B5E4CB534}">
      <dgm:prSet/>
      <dgm:spPr/>
      <dgm:t>
        <a:bodyPr/>
        <a:lstStyle/>
        <a:p>
          <a:endParaRPr lang="en-US"/>
        </a:p>
      </dgm:t>
    </dgm:pt>
    <dgm:pt modelId="{B18AC6FE-0B47-4021-ABB0-6615D8D5F31B}" type="sibTrans" cxnId="{5D478E6B-23F0-425A-85A1-763B5E4CB534}">
      <dgm:prSet/>
      <dgm:spPr/>
      <dgm:t>
        <a:bodyPr/>
        <a:lstStyle/>
        <a:p>
          <a:endParaRPr lang="en-US"/>
        </a:p>
      </dgm:t>
    </dgm:pt>
    <dgm:pt modelId="{9DE98282-01FC-4D8B-A097-78C8C84508C1}" type="pres">
      <dgm:prSet presAssocID="{F03CD6AF-B6D4-491A-96DE-8F7283625A27}" presName="linear" presStyleCnt="0">
        <dgm:presLayoutVars>
          <dgm:animLvl val="lvl"/>
          <dgm:resizeHandles val="exact"/>
        </dgm:presLayoutVars>
      </dgm:prSet>
      <dgm:spPr/>
      <dgm:t>
        <a:bodyPr/>
        <a:lstStyle/>
        <a:p>
          <a:endParaRPr lang="en-US"/>
        </a:p>
      </dgm:t>
    </dgm:pt>
    <dgm:pt modelId="{F6CFA12F-03B5-4ACA-8E46-947ECC2D6A75}" type="pres">
      <dgm:prSet presAssocID="{200F9B6E-AC02-49C5-864D-59D789335679}" presName="parentText" presStyleLbl="node1" presStyleIdx="0" presStyleCnt="1">
        <dgm:presLayoutVars>
          <dgm:chMax val="0"/>
          <dgm:bulletEnabled val="1"/>
        </dgm:presLayoutVars>
      </dgm:prSet>
      <dgm:spPr/>
      <dgm:t>
        <a:bodyPr/>
        <a:lstStyle/>
        <a:p>
          <a:endParaRPr lang="en-US"/>
        </a:p>
      </dgm:t>
    </dgm:pt>
  </dgm:ptLst>
  <dgm:cxnLst>
    <dgm:cxn modelId="{5D478E6B-23F0-425A-85A1-763B5E4CB534}" srcId="{F03CD6AF-B6D4-491A-96DE-8F7283625A27}" destId="{200F9B6E-AC02-49C5-864D-59D789335679}" srcOrd="0" destOrd="0" parTransId="{30794698-ADA1-40D8-A053-18443A273EFA}" sibTransId="{B18AC6FE-0B47-4021-ABB0-6615D8D5F31B}"/>
    <dgm:cxn modelId="{1C5F39F9-DC32-4DCF-B7A5-01BB8B56244C}" type="presOf" srcId="{200F9B6E-AC02-49C5-864D-59D789335679}" destId="{F6CFA12F-03B5-4ACA-8E46-947ECC2D6A75}" srcOrd="0" destOrd="0" presId="urn:microsoft.com/office/officeart/2005/8/layout/vList2"/>
    <dgm:cxn modelId="{FAC9CDAF-4270-4D6A-A6EB-4435583A56F5}" type="presOf" srcId="{F03CD6AF-B6D4-491A-96DE-8F7283625A27}" destId="{9DE98282-01FC-4D8B-A097-78C8C84508C1}" srcOrd="0" destOrd="0" presId="urn:microsoft.com/office/officeart/2005/8/layout/vList2"/>
    <dgm:cxn modelId="{E58EC70D-722F-4308-BBE1-0306EDEFFC6C}" type="presParOf" srcId="{9DE98282-01FC-4D8B-A097-78C8C84508C1}" destId="{F6CFA12F-03B5-4ACA-8E46-947ECC2D6A7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F5A0E5E-8704-4A1E-90AF-79E7988DE59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B9C56AC-8C16-4EA7-8EE1-480D9AC3EB54}">
      <dgm:prSet custT="1"/>
      <dgm:spPr/>
      <dgm:t>
        <a:bodyPr/>
        <a:lstStyle/>
        <a:p>
          <a:pPr rtl="0"/>
          <a:r>
            <a:rPr lang="en-US" sz="1800" b="1" dirty="0" smtClean="0">
              <a:latin typeface="+mj-lt"/>
            </a:rPr>
            <a:t>Strategy #1: FX Index </a:t>
          </a:r>
          <a:r>
            <a:rPr lang="en-US" sz="1800" b="1" dirty="0" err="1" smtClean="0">
              <a:latin typeface="+mj-lt"/>
            </a:rPr>
            <a:t>Arb</a:t>
          </a:r>
          <a:r>
            <a:rPr lang="en-US" sz="1800" b="1" dirty="0" smtClean="0">
              <a:latin typeface="+mj-lt"/>
            </a:rPr>
            <a:t> – Back Testing Results</a:t>
          </a:r>
          <a:endParaRPr lang="en-US" sz="1800" b="0" dirty="0">
            <a:latin typeface="+mj-lt"/>
          </a:endParaRPr>
        </a:p>
      </dgm:t>
    </dgm:pt>
    <dgm:pt modelId="{00D62BB4-A1CD-4A85-8773-BB07A88A52DA}" type="parTrans" cxnId="{92EF5864-C7F2-4383-B5A0-3E7A14A14064}">
      <dgm:prSet/>
      <dgm:spPr/>
      <dgm:t>
        <a:bodyPr/>
        <a:lstStyle/>
        <a:p>
          <a:endParaRPr lang="en-US"/>
        </a:p>
      </dgm:t>
    </dgm:pt>
    <dgm:pt modelId="{41A95466-70DA-4042-A0D4-793767981E57}" type="sibTrans" cxnId="{92EF5864-C7F2-4383-B5A0-3E7A14A14064}">
      <dgm:prSet/>
      <dgm:spPr/>
      <dgm:t>
        <a:bodyPr/>
        <a:lstStyle/>
        <a:p>
          <a:endParaRPr lang="en-US"/>
        </a:p>
      </dgm:t>
    </dgm:pt>
    <dgm:pt modelId="{29FF52A4-B774-4B58-81B8-AC468CC3EA83}" type="pres">
      <dgm:prSet presAssocID="{0F5A0E5E-8704-4A1E-90AF-79E7988DE593}" presName="linear" presStyleCnt="0">
        <dgm:presLayoutVars>
          <dgm:animLvl val="lvl"/>
          <dgm:resizeHandles val="exact"/>
        </dgm:presLayoutVars>
      </dgm:prSet>
      <dgm:spPr/>
      <dgm:t>
        <a:bodyPr/>
        <a:lstStyle/>
        <a:p>
          <a:endParaRPr lang="en-US"/>
        </a:p>
      </dgm:t>
    </dgm:pt>
    <dgm:pt modelId="{6F1368F9-FA11-4F9B-84E3-B74F9DBB110C}" type="pres">
      <dgm:prSet presAssocID="{0B9C56AC-8C16-4EA7-8EE1-480D9AC3EB54}" presName="parentText" presStyleLbl="node1" presStyleIdx="0" presStyleCnt="1">
        <dgm:presLayoutVars>
          <dgm:chMax val="0"/>
          <dgm:bulletEnabled val="1"/>
        </dgm:presLayoutVars>
      </dgm:prSet>
      <dgm:spPr/>
      <dgm:t>
        <a:bodyPr/>
        <a:lstStyle/>
        <a:p>
          <a:endParaRPr lang="en-US"/>
        </a:p>
      </dgm:t>
    </dgm:pt>
  </dgm:ptLst>
  <dgm:cxnLst>
    <dgm:cxn modelId="{F94F80EF-879B-4035-BBB9-76F2365983BC}" type="presOf" srcId="{0F5A0E5E-8704-4A1E-90AF-79E7988DE593}" destId="{29FF52A4-B774-4B58-81B8-AC468CC3EA83}" srcOrd="0" destOrd="0" presId="urn:microsoft.com/office/officeart/2005/8/layout/vList2"/>
    <dgm:cxn modelId="{92EF5864-C7F2-4383-B5A0-3E7A14A14064}" srcId="{0F5A0E5E-8704-4A1E-90AF-79E7988DE593}" destId="{0B9C56AC-8C16-4EA7-8EE1-480D9AC3EB54}" srcOrd="0" destOrd="0" parTransId="{00D62BB4-A1CD-4A85-8773-BB07A88A52DA}" sibTransId="{41A95466-70DA-4042-A0D4-793767981E57}"/>
    <dgm:cxn modelId="{E624C007-B50B-4E9E-AC85-70E4E45DD250}" type="presOf" srcId="{0B9C56AC-8C16-4EA7-8EE1-480D9AC3EB54}" destId="{6F1368F9-FA11-4F9B-84E3-B74F9DBB110C}" srcOrd="0" destOrd="0" presId="urn:microsoft.com/office/officeart/2005/8/layout/vList2"/>
    <dgm:cxn modelId="{B9137E72-D6DB-43F6-91BA-AC1385772E09}" type="presParOf" srcId="{29FF52A4-B774-4B58-81B8-AC468CC3EA83}" destId="{6F1368F9-FA11-4F9B-84E3-B74F9DBB110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E15B78D-FA4F-4DFA-BCDC-66EE8178C0C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6438239-10F2-46CD-90E9-5CB80F523C68}">
      <dgm:prSet custT="1"/>
      <dgm:spPr/>
      <dgm:t>
        <a:bodyPr/>
        <a:lstStyle/>
        <a:p>
          <a:pPr rtl="0"/>
          <a:r>
            <a:rPr lang="en-US" sz="1800" b="1" dirty="0" smtClean="0">
              <a:latin typeface="+mj-lt"/>
            </a:rPr>
            <a:t>Strategy #2: FX Basket Quant – Currency Trading Program (FXBQ)</a:t>
          </a:r>
          <a:endParaRPr lang="en-US" sz="1800" b="1" dirty="0">
            <a:latin typeface="+mj-lt"/>
          </a:endParaRPr>
        </a:p>
      </dgm:t>
    </dgm:pt>
    <dgm:pt modelId="{EF73BAD1-5191-4C9C-990E-8B4E7C9880AE}" type="parTrans" cxnId="{9D8C2404-6B02-420F-BEFB-95D8CDB65087}">
      <dgm:prSet/>
      <dgm:spPr/>
      <dgm:t>
        <a:bodyPr/>
        <a:lstStyle/>
        <a:p>
          <a:endParaRPr lang="en-US"/>
        </a:p>
      </dgm:t>
    </dgm:pt>
    <dgm:pt modelId="{B4251695-D2D5-4B38-8C22-2D52CD4C32ED}" type="sibTrans" cxnId="{9D8C2404-6B02-420F-BEFB-95D8CDB65087}">
      <dgm:prSet/>
      <dgm:spPr/>
      <dgm:t>
        <a:bodyPr/>
        <a:lstStyle/>
        <a:p>
          <a:endParaRPr lang="en-US"/>
        </a:p>
      </dgm:t>
    </dgm:pt>
    <dgm:pt modelId="{799FA00D-5095-42BC-8BB8-252233F091DF}" type="pres">
      <dgm:prSet presAssocID="{4E15B78D-FA4F-4DFA-BCDC-66EE8178C0C3}" presName="linear" presStyleCnt="0">
        <dgm:presLayoutVars>
          <dgm:animLvl val="lvl"/>
          <dgm:resizeHandles val="exact"/>
        </dgm:presLayoutVars>
      </dgm:prSet>
      <dgm:spPr/>
      <dgm:t>
        <a:bodyPr/>
        <a:lstStyle/>
        <a:p>
          <a:endParaRPr lang="en-US"/>
        </a:p>
      </dgm:t>
    </dgm:pt>
    <dgm:pt modelId="{8F50D03A-DDE1-4604-8F9A-70FF3695917D}" type="pres">
      <dgm:prSet presAssocID="{16438239-10F2-46CD-90E9-5CB80F523C68}" presName="parentText" presStyleLbl="node1" presStyleIdx="0" presStyleCnt="1">
        <dgm:presLayoutVars>
          <dgm:chMax val="0"/>
          <dgm:bulletEnabled val="1"/>
        </dgm:presLayoutVars>
      </dgm:prSet>
      <dgm:spPr/>
      <dgm:t>
        <a:bodyPr/>
        <a:lstStyle/>
        <a:p>
          <a:endParaRPr lang="en-US"/>
        </a:p>
      </dgm:t>
    </dgm:pt>
  </dgm:ptLst>
  <dgm:cxnLst>
    <dgm:cxn modelId="{9D8C2404-6B02-420F-BEFB-95D8CDB65087}" srcId="{4E15B78D-FA4F-4DFA-BCDC-66EE8178C0C3}" destId="{16438239-10F2-46CD-90E9-5CB80F523C68}" srcOrd="0" destOrd="0" parTransId="{EF73BAD1-5191-4C9C-990E-8B4E7C9880AE}" sibTransId="{B4251695-D2D5-4B38-8C22-2D52CD4C32ED}"/>
    <dgm:cxn modelId="{445ACA00-73D8-4165-BD26-C20997483197}" type="presOf" srcId="{16438239-10F2-46CD-90E9-5CB80F523C68}" destId="{8F50D03A-DDE1-4604-8F9A-70FF3695917D}" srcOrd="0" destOrd="0" presId="urn:microsoft.com/office/officeart/2005/8/layout/vList2"/>
    <dgm:cxn modelId="{0C85E92A-A937-4204-8CC7-CCB448059750}" type="presOf" srcId="{4E15B78D-FA4F-4DFA-BCDC-66EE8178C0C3}" destId="{799FA00D-5095-42BC-8BB8-252233F091DF}" srcOrd="0" destOrd="0" presId="urn:microsoft.com/office/officeart/2005/8/layout/vList2"/>
    <dgm:cxn modelId="{4320B62F-31D9-4710-9968-2944ACEA143B}" type="presParOf" srcId="{799FA00D-5095-42BC-8BB8-252233F091DF}" destId="{8F50D03A-DDE1-4604-8F9A-70FF3695917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205162B-D381-4C2E-BE87-174132FE063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CE6A43D-24D5-4083-A591-343BC69B6B74}">
      <dgm:prSet custT="1"/>
      <dgm:spPr/>
      <dgm:t>
        <a:bodyPr/>
        <a:lstStyle/>
        <a:p>
          <a:pPr rtl="0"/>
          <a:r>
            <a:rPr lang="en-US" sz="1800" b="1" i="0" baseline="0" dirty="0" smtClean="0">
              <a:latin typeface="+mj-lt"/>
            </a:rPr>
            <a:t>Strategy #2: FX Basket Quant – Cont’d</a:t>
          </a:r>
          <a:endParaRPr lang="en-US" sz="1800" b="1" i="0" baseline="0" dirty="0">
            <a:latin typeface="+mj-lt"/>
          </a:endParaRPr>
        </a:p>
      </dgm:t>
    </dgm:pt>
    <dgm:pt modelId="{0C83BEB1-2F40-4CB0-B1B8-C5B68DB0E275}" type="parTrans" cxnId="{CC05B252-0B97-4C35-9EF5-9A2B729BD450}">
      <dgm:prSet/>
      <dgm:spPr/>
      <dgm:t>
        <a:bodyPr/>
        <a:lstStyle/>
        <a:p>
          <a:endParaRPr lang="en-US"/>
        </a:p>
      </dgm:t>
    </dgm:pt>
    <dgm:pt modelId="{9D877413-7211-484E-90B4-73F9EB552C22}" type="sibTrans" cxnId="{CC05B252-0B97-4C35-9EF5-9A2B729BD450}">
      <dgm:prSet/>
      <dgm:spPr/>
      <dgm:t>
        <a:bodyPr/>
        <a:lstStyle/>
        <a:p>
          <a:endParaRPr lang="en-US"/>
        </a:p>
      </dgm:t>
    </dgm:pt>
    <dgm:pt modelId="{DAC4E300-5869-4F5D-B065-5CDD97703E5E}" type="pres">
      <dgm:prSet presAssocID="{5205162B-D381-4C2E-BE87-174132FE0632}" presName="linear" presStyleCnt="0">
        <dgm:presLayoutVars>
          <dgm:animLvl val="lvl"/>
          <dgm:resizeHandles val="exact"/>
        </dgm:presLayoutVars>
      </dgm:prSet>
      <dgm:spPr/>
      <dgm:t>
        <a:bodyPr/>
        <a:lstStyle/>
        <a:p>
          <a:endParaRPr lang="en-US"/>
        </a:p>
      </dgm:t>
    </dgm:pt>
    <dgm:pt modelId="{A2EDC812-EEF4-4E9B-9BED-6E6800581DEC}" type="pres">
      <dgm:prSet presAssocID="{FCE6A43D-24D5-4083-A591-343BC69B6B74}" presName="parentText" presStyleLbl="node1" presStyleIdx="0" presStyleCnt="1">
        <dgm:presLayoutVars>
          <dgm:chMax val="0"/>
          <dgm:bulletEnabled val="1"/>
        </dgm:presLayoutVars>
      </dgm:prSet>
      <dgm:spPr/>
      <dgm:t>
        <a:bodyPr/>
        <a:lstStyle/>
        <a:p>
          <a:endParaRPr lang="en-US"/>
        </a:p>
      </dgm:t>
    </dgm:pt>
  </dgm:ptLst>
  <dgm:cxnLst>
    <dgm:cxn modelId="{CC05B252-0B97-4C35-9EF5-9A2B729BD450}" srcId="{5205162B-D381-4C2E-BE87-174132FE0632}" destId="{FCE6A43D-24D5-4083-A591-343BC69B6B74}" srcOrd="0" destOrd="0" parTransId="{0C83BEB1-2F40-4CB0-B1B8-C5B68DB0E275}" sibTransId="{9D877413-7211-484E-90B4-73F9EB552C22}"/>
    <dgm:cxn modelId="{426FAEAE-4FFE-4EDD-BE41-EDE044D9A6FA}" type="presOf" srcId="{5205162B-D381-4C2E-BE87-174132FE0632}" destId="{DAC4E300-5869-4F5D-B065-5CDD97703E5E}" srcOrd="0" destOrd="0" presId="urn:microsoft.com/office/officeart/2005/8/layout/vList2"/>
    <dgm:cxn modelId="{20B17E51-10EB-4F7E-BF86-FB196F7A8179}" type="presOf" srcId="{FCE6A43D-24D5-4083-A591-343BC69B6B74}" destId="{A2EDC812-EEF4-4E9B-9BED-6E6800581DEC}" srcOrd="0" destOrd="0" presId="urn:microsoft.com/office/officeart/2005/8/layout/vList2"/>
    <dgm:cxn modelId="{C32C8E8B-BB12-485C-AFAD-9A99CE360AAA}" type="presParOf" srcId="{DAC4E300-5869-4F5D-B065-5CDD97703E5E}" destId="{A2EDC812-EEF4-4E9B-9BED-6E6800581DE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5965490-C2A0-401F-BE71-0CABA58000B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1D6D1AC-571B-428C-B05A-22D9270B15F8}">
      <dgm:prSet custT="1"/>
      <dgm:spPr/>
      <dgm:t>
        <a:bodyPr/>
        <a:lstStyle/>
        <a:p>
          <a:pPr rtl="0"/>
          <a:r>
            <a:rPr lang="en-US" sz="1800" b="1" i="0" baseline="0" dirty="0" smtClean="0">
              <a:latin typeface="+mj-lt"/>
            </a:rPr>
            <a:t>Strategy #2: FX Basket Quant – Performance Summary (Real Trading)</a:t>
          </a:r>
          <a:endParaRPr lang="en-US" sz="1800" b="0" i="0" baseline="0" dirty="0">
            <a:latin typeface="+mj-lt"/>
          </a:endParaRPr>
        </a:p>
      </dgm:t>
    </dgm:pt>
    <dgm:pt modelId="{A285B2EA-E8D7-4186-A7D3-6D289EF37804}" type="parTrans" cxnId="{92180E51-F5E8-44A0-A47E-8A07CE8934A3}">
      <dgm:prSet/>
      <dgm:spPr/>
      <dgm:t>
        <a:bodyPr/>
        <a:lstStyle/>
        <a:p>
          <a:endParaRPr lang="en-US"/>
        </a:p>
      </dgm:t>
    </dgm:pt>
    <dgm:pt modelId="{81406AA2-B73E-4835-99E5-9E1252CA80D2}" type="sibTrans" cxnId="{92180E51-F5E8-44A0-A47E-8A07CE8934A3}">
      <dgm:prSet/>
      <dgm:spPr/>
      <dgm:t>
        <a:bodyPr/>
        <a:lstStyle/>
        <a:p>
          <a:endParaRPr lang="en-US"/>
        </a:p>
      </dgm:t>
    </dgm:pt>
    <dgm:pt modelId="{BE6BB561-D0DA-4CAF-8A5F-946152616814}" type="pres">
      <dgm:prSet presAssocID="{55965490-C2A0-401F-BE71-0CABA58000B7}" presName="linear" presStyleCnt="0">
        <dgm:presLayoutVars>
          <dgm:animLvl val="lvl"/>
          <dgm:resizeHandles val="exact"/>
        </dgm:presLayoutVars>
      </dgm:prSet>
      <dgm:spPr/>
      <dgm:t>
        <a:bodyPr/>
        <a:lstStyle/>
        <a:p>
          <a:endParaRPr lang="en-US"/>
        </a:p>
      </dgm:t>
    </dgm:pt>
    <dgm:pt modelId="{8862742E-1CF0-4F57-BA0F-92F118328F1F}" type="pres">
      <dgm:prSet presAssocID="{61D6D1AC-571B-428C-B05A-22D9270B15F8}" presName="parentText" presStyleLbl="node1" presStyleIdx="0" presStyleCnt="1" custScaleY="200590">
        <dgm:presLayoutVars>
          <dgm:chMax val="0"/>
          <dgm:bulletEnabled val="1"/>
        </dgm:presLayoutVars>
      </dgm:prSet>
      <dgm:spPr/>
      <dgm:t>
        <a:bodyPr/>
        <a:lstStyle/>
        <a:p>
          <a:endParaRPr lang="en-US"/>
        </a:p>
      </dgm:t>
    </dgm:pt>
  </dgm:ptLst>
  <dgm:cxnLst>
    <dgm:cxn modelId="{92180E51-F5E8-44A0-A47E-8A07CE8934A3}" srcId="{55965490-C2A0-401F-BE71-0CABA58000B7}" destId="{61D6D1AC-571B-428C-B05A-22D9270B15F8}" srcOrd="0" destOrd="0" parTransId="{A285B2EA-E8D7-4186-A7D3-6D289EF37804}" sibTransId="{81406AA2-B73E-4835-99E5-9E1252CA80D2}"/>
    <dgm:cxn modelId="{453233E0-3306-4389-8709-CA88E10A2DE4}" type="presOf" srcId="{55965490-C2A0-401F-BE71-0CABA58000B7}" destId="{BE6BB561-D0DA-4CAF-8A5F-946152616814}" srcOrd="0" destOrd="0" presId="urn:microsoft.com/office/officeart/2005/8/layout/vList2"/>
    <dgm:cxn modelId="{83C759B2-9206-4FF3-AF48-2E1719087D36}" type="presOf" srcId="{61D6D1AC-571B-428C-B05A-22D9270B15F8}" destId="{8862742E-1CF0-4F57-BA0F-92F118328F1F}" srcOrd="0" destOrd="0" presId="urn:microsoft.com/office/officeart/2005/8/layout/vList2"/>
    <dgm:cxn modelId="{D025037E-3C60-4448-965C-32DBAFACF401}" type="presParOf" srcId="{BE6BB561-D0DA-4CAF-8A5F-946152616814}" destId="{8862742E-1CF0-4F57-BA0F-92F118328F1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25C90C8-919E-4A0A-84FF-19A2C46DD84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AE8CA3A-AD8E-4661-A793-C29A2FE630BC}">
      <dgm:prSet custT="1"/>
      <dgm:spPr/>
      <dgm:t>
        <a:bodyPr/>
        <a:lstStyle/>
        <a:p>
          <a:pPr rtl="0"/>
          <a:r>
            <a:rPr lang="en-US" sz="1800" b="1" i="0" baseline="0" dirty="0" smtClean="0">
              <a:latin typeface="+mj-lt"/>
            </a:rPr>
            <a:t>Strategy #2: FX Basket</a:t>
          </a:r>
          <a:r>
            <a:rPr lang="en-US" sz="1800" b="1" i="0" dirty="0" smtClean="0">
              <a:latin typeface="+mj-lt"/>
            </a:rPr>
            <a:t> Quant</a:t>
          </a:r>
          <a:r>
            <a:rPr lang="en-US" sz="1800" b="1" i="0" baseline="0" dirty="0" smtClean="0">
              <a:latin typeface="+mj-lt"/>
            </a:rPr>
            <a:t> – Back Testing Results</a:t>
          </a:r>
          <a:endParaRPr lang="en-US" sz="1800" b="0" i="0" baseline="0" dirty="0">
            <a:latin typeface="+mj-lt"/>
          </a:endParaRPr>
        </a:p>
      </dgm:t>
    </dgm:pt>
    <dgm:pt modelId="{88DD533A-55A4-41CC-A3E4-FB81015BD7FD}" type="parTrans" cxnId="{E9C75EDC-D6C3-4F06-BB62-2885C4E4CB41}">
      <dgm:prSet/>
      <dgm:spPr/>
      <dgm:t>
        <a:bodyPr/>
        <a:lstStyle/>
        <a:p>
          <a:endParaRPr lang="en-US"/>
        </a:p>
      </dgm:t>
    </dgm:pt>
    <dgm:pt modelId="{3BB56144-232E-4A5B-88B9-DD94275F7B67}" type="sibTrans" cxnId="{E9C75EDC-D6C3-4F06-BB62-2885C4E4CB41}">
      <dgm:prSet/>
      <dgm:spPr/>
      <dgm:t>
        <a:bodyPr/>
        <a:lstStyle/>
        <a:p>
          <a:endParaRPr lang="en-US"/>
        </a:p>
      </dgm:t>
    </dgm:pt>
    <dgm:pt modelId="{424183FF-ED3C-4859-A1A1-93DB87EBBF6C}" type="pres">
      <dgm:prSet presAssocID="{025C90C8-919E-4A0A-84FF-19A2C46DD845}" presName="linear" presStyleCnt="0">
        <dgm:presLayoutVars>
          <dgm:animLvl val="lvl"/>
          <dgm:resizeHandles val="exact"/>
        </dgm:presLayoutVars>
      </dgm:prSet>
      <dgm:spPr/>
      <dgm:t>
        <a:bodyPr/>
        <a:lstStyle/>
        <a:p>
          <a:endParaRPr lang="en-US"/>
        </a:p>
      </dgm:t>
    </dgm:pt>
    <dgm:pt modelId="{74EA88FF-F7CA-4203-A1BD-D1EF626D7B52}" type="pres">
      <dgm:prSet presAssocID="{4AE8CA3A-AD8E-4661-A793-C29A2FE630BC}" presName="parentText" presStyleLbl="node1" presStyleIdx="0" presStyleCnt="1">
        <dgm:presLayoutVars>
          <dgm:chMax val="0"/>
          <dgm:bulletEnabled val="1"/>
        </dgm:presLayoutVars>
      </dgm:prSet>
      <dgm:spPr/>
      <dgm:t>
        <a:bodyPr/>
        <a:lstStyle/>
        <a:p>
          <a:endParaRPr lang="en-US"/>
        </a:p>
      </dgm:t>
    </dgm:pt>
  </dgm:ptLst>
  <dgm:cxnLst>
    <dgm:cxn modelId="{CAE422C9-368D-4C87-AD34-A301CA4DD3D7}" type="presOf" srcId="{025C90C8-919E-4A0A-84FF-19A2C46DD845}" destId="{424183FF-ED3C-4859-A1A1-93DB87EBBF6C}" srcOrd="0" destOrd="0" presId="urn:microsoft.com/office/officeart/2005/8/layout/vList2"/>
    <dgm:cxn modelId="{E9C75EDC-D6C3-4F06-BB62-2885C4E4CB41}" srcId="{025C90C8-919E-4A0A-84FF-19A2C46DD845}" destId="{4AE8CA3A-AD8E-4661-A793-C29A2FE630BC}" srcOrd="0" destOrd="0" parTransId="{88DD533A-55A4-41CC-A3E4-FB81015BD7FD}" sibTransId="{3BB56144-232E-4A5B-88B9-DD94275F7B67}"/>
    <dgm:cxn modelId="{91A49252-A56F-42F0-9D18-3C61299F0045}" type="presOf" srcId="{4AE8CA3A-AD8E-4661-A793-C29A2FE630BC}" destId="{74EA88FF-F7CA-4203-A1BD-D1EF626D7B52}" srcOrd="0" destOrd="0" presId="urn:microsoft.com/office/officeart/2005/8/layout/vList2"/>
    <dgm:cxn modelId="{F02A3BA7-56B5-4753-9DCE-D7D19F61163A}" type="presParOf" srcId="{424183FF-ED3C-4859-A1A1-93DB87EBBF6C}" destId="{74EA88FF-F7CA-4203-A1BD-D1EF626D7B5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23BF6A4-7FFB-48A6-A788-BC124E07F40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711A82F-B732-415C-8C60-C654F265EE21}">
      <dgm:prSet custT="1"/>
      <dgm:spPr/>
      <dgm:t>
        <a:bodyPr/>
        <a:lstStyle/>
        <a:p>
          <a:pPr rtl="0"/>
          <a:r>
            <a:rPr lang="en-US" sz="1800" b="1" i="0" baseline="0" dirty="0" smtClean="0">
              <a:latin typeface="+mj-lt"/>
            </a:rPr>
            <a:t>Strategy #3: FX Quant 11 – Currency Trading Program (FXQ11)</a:t>
          </a:r>
          <a:endParaRPr lang="en-US" sz="1800" b="1" i="0" baseline="0" dirty="0">
            <a:latin typeface="+mj-lt"/>
          </a:endParaRPr>
        </a:p>
      </dgm:t>
    </dgm:pt>
    <dgm:pt modelId="{26659921-078F-4ABA-A26E-E991D5DF5DCF}" type="parTrans" cxnId="{89EB930F-8DE1-44A5-94C9-1E162DF0BB5E}">
      <dgm:prSet/>
      <dgm:spPr/>
      <dgm:t>
        <a:bodyPr/>
        <a:lstStyle/>
        <a:p>
          <a:endParaRPr lang="en-US"/>
        </a:p>
      </dgm:t>
    </dgm:pt>
    <dgm:pt modelId="{ACA64CC3-025B-41FD-B5FC-B4AEBBED31D3}" type="sibTrans" cxnId="{89EB930F-8DE1-44A5-94C9-1E162DF0BB5E}">
      <dgm:prSet/>
      <dgm:spPr/>
      <dgm:t>
        <a:bodyPr/>
        <a:lstStyle/>
        <a:p>
          <a:endParaRPr lang="en-US"/>
        </a:p>
      </dgm:t>
    </dgm:pt>
    <dgm:pt modelId="{19363A4D-9CF0-43ED-9F15-81E84FAB6907}" type="pres">
      <dgm:prSet presAssocID="{023BF6A4-7FFB-48A6-A788-BC124E07F40F}" presName="linear" presStyleCnt="0">
        <dgm:presLayoutVars>
          <dgm:animLvl val="lvl"/>
          <dgm:resizeHandles val="exact"/>
        </dgm:presLayoutVars>
      </dgm:prSet>
      <dgm:spPr/>
      <dgm:t>
        <a:bodyPr/>
        <a:lstStyle/>
        <a:p>
          <a:endParaRPr lang="en-US"/>
        </a:p>
      </dgm:t>
    </dgm:pt>
    <dgm:pt modelId="{7929567D-DC2E-47EC-A0E0-7354036FEFAD}" type="pres">
      <dgm:prSet presAssocID="{7711A82F-B732-415C-8C60-C654F265EE21}" presName="parentText" presStyleLbl="node1" presStyleIdx="0" presStyleCnt="1">
        <dgm:presLayoutVars>
          <dgm:chMax val="0"/>
          <dgm:bulletEnabled val="1"/>
        </dgm:presLayoutVars>
      </dgm:prSet>
      <dgm:spPr/>
      <dgm:t>
        <a:bodyPr/>
        <a:lstStyle/>
        <a:p>
          <a:endParaRPr lang="en-US"/>
        </a:p>
      </dgm:t>
    </dgm:pt>
  </dgm:ptLst>
  <dgm:cxnLst>
    <dgm:cxn modelId="{A6E3F61E-E86D-4CF1-B4E0-6C001E371FE2}" type="presOf" srcId="{7711A82F-B732-415C-8C60-C654F265EE21}" destId="{7929567D-DC2E-47EC-A0E0-7354036FEFAD}" srcOrd="0" destOrd="0" presId="urn:microsoft.com/office/officeart/2005/8/layout/vList2"/>
    <dgm:cxn modelId="{ABB3E97D-B438-4DEB-B93A-F3BCA50730BD}" type="presOf" srcId="{023BF6A4-7FFB-48A6-A788-BC124E07F40F}" destId="{19363A4D-9CF0-43ED-9F15-81E84FAB6907}" srcOrd="0" destOrd="0" presId="urn:microsoft.com/office/officeart/2005/8/layout/vList2"/>
    <dgm:cxn modelId="{89EB930F-8DE1-44A5-94C9-1E162DF0BB5E}" srcId="{023BF6A4-7FFB-48A6-A788-BC124E07F40F}" destId="{7711A82F-B732-415C-8C60-C654F265EE21}" srcOrd="0" destOrd="0" parTransId="{26659921-078F-4ABA-A26E-E991D5DF5DCF}" sibTransId="{ACA64CC3-025B-41FD-B5FC-B4AEBBED31D3}"/>
    <dgm:cxn modelId="{71AAB23C-0B84-41A0-A0EC-67BA9FB89B9A}" type="presParOf" srcId="{19363A4D-9CF0-43ED-9F15-81E84FAB6907}" destId="{7929567D-DC2E-47EC-A0E0-7354036FEFA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DAE652C-0BFE-458A-9C14-4DBCBC78AB4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8F19DD0-7859-46AE-A797-B803713B223E}">
      <dgm:prSet custT="1"/>
      <dgm:spPr/>
      <dgm:t>
        <a:bodyPr/>
        <a:lstStyle/>
        <a:p>
          <a:pPr rtl="0"/>
          <a:r>
            <a:rPr lang="en-US" sz="1800" b="1" i="0" baseline="0" dirty="0" smtClean="0">
              <a:latin typeface="+mj-lt"/>
            </a:rPr>
            <a:t>Strategy #3: FX Quant 11 – Cont’d</a:t>
          </a:r>
          <a:endParaRPr lang="en-US" sz="1800" b="1" i="0" baseline="0" dirty="0">
            <a:latin typeface="+mj-lt"/>
          </a:endParaRPr>
        </a:p>
      </dgm:t>
    </dgm:pt>
    <dgm:pt modelId="{8A950331-229C-445B-96C5-DB4BF19ED15E}" type="parTrans" cxnId="{715707F0-C02B-466E-82F9-19E7CA5E60AA}">
      <dgm:prSet/>
      <dgm:spPr/>
      <dgm:t>
        <a:bodyPr/>
        <a:lstStyle/>
        <a:p>
          <a:endParaRPr lang="en-US"/>
        </a:p>
      </dgm:t>
    </dgm:pt>
    <dgm:pt modelId="{EADB5253-C742-4FF2-BA75-FC56268F9900}" type="sibTrans" cxnId="{715707F0-C02B-466E-82F9-19E7CA5E60AA}">
      <dgm:prSet/>
      <dgm:spPr/>
      <dgm:t>
        <a:bodyPr/>
        <a:lstStyle/>
        <a:p>
          <a:endParaRPr lang="en-US"/>
        </a:p>
      </dgm:t>
    </dgm:pt>
    <dgm:pt modelId="{D4DC43EF-A516-4860-B5AD-A968F4F3F4A7}" type="pres">
      <dgm:prSet presAssocID="{6DAE652C-0BFE-458A-9C14-4DBCBC78AB47}" presName="linear" presStyleCnt="0">
        <dgm:presLayoutVars>
          <dgm:animLvl val="lvl"/>
          <dgm:resizeHandles val="exact"/>
        </dgm:presLayoutVars>
      </dgm:prSet>
      <dgm:spPr/>
      <dgm:t>
        <a:bodyPr/>
        <a:lstStyle/>
        <a:p>
          <a:endParaRPr lang="en-US"/>
        </a:p>
      </dgm:t>
    </dgm:pt>
    <dgm:pt modelId="{ED01FCA6-80D7-469B-B28D-5E66DE9673CF}" type="pres">
      <dgm:prSet presAssocID="{C8F19DD0-7859-46AE-A797-B803713B223E}" presName="parentText" presStyleLbl="node1" presStyleIdx="0" presStyleCnt="1">
        <dgm:presLayoutVars>
          <dgm:chMax val="0"/>
          <dgm:bulletEnabled val="1"/>
        </dgm:presLayoutVars>
      </dgm:prSet>
      <dgm:spPr/>
      <dgm:t>
        <a:bodyPr/>
        <a:lstStyle/>
        <a:p>
          <a:endParaRPr lang="en-US"/>
        </a:p>
      </dgm:t>
    </dgm:pt>
  </dgm:ptLst>
  <dgm:cxnLst>
    <dgm:cxn modelId="{5A498E24-6459-4913-B6C9-241FF2FD93EB}" type="presOf" srcId="{6DAE652C-0BFE-458A-9C14-4DBCBC78AB47}" destId="{D4DC43EF-A516-4860-B5AD-A968F4F3F4A7}" srcOrd="0" destOrd="0" presId="urn:microsoft.com/office/officeart/2005/8/layout/vList2"/>
    <dgm:cxn modelId="{715707F0-C02B-466E-82F9-19E7CA5E60AA}" srcId="{6DAE652C-0BFE-458A-9C14-4DBCBC78AB47}" destId="{C8F19DD0-7859-46AE-A797-B803713B223E}" srcOrd="0" destOrd="0" parTransId="{8A950331-229C-445B-96C5-DB4BF19ED15E}" sibTransId="{EADB5253-C742-4FF2-BA75-FC56268F9900}"/>
    <dgm:cxn modelId="{436C56FD-1029-4468-ADD8-6C53FCE074E9}" type="presOf" srcId="{C8F19DD0-7859-46AE-A797-B803713B223E}" destId="{ED01FCA6-80D7-469B-B28D-5E66DE9673CF}" srcOrd="0" destOrd="0" presId="urn:microsoft.com/office/officeart/2005/8/layout/vList2"/>
    <dgm:cxn modelId="{E5A017E1-A259-45A8-BB1B-C5AB69D5011D}" type="presParOf" srcId="{D4DC43EF-A516-4860-B5AD-A968F4F3F4A7}" destId="{ED01FCA6-80D7-469B-B28D-5E66DE9673C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0CA767A-312B-4522-B2F4-48FAEB6ED08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0F949A5-6D47-4BB1-A4B6-58861F3A0B04}">
      <dgm:prSet custT="1"/>
      <dgm:spPr/>
      <dgm:t>
        <a:bodyPr/>
        <a:lstStyle/>
        <a:p>
          <a:pPr rtl="0"/>
          <a:r>
            <a:rPr lang="en-US" sz="1800" b="1" i="0" baseline="0" dirty="0" smtClean="0">
              <a:latin typeface="+mj-lt"/>
            </a:rPr>
            <a:t>Strategy #3: FX Quant</a:t>
          </a:r>
          <a:r>
            <a:rPr lang="en-US" sz="1800" b="1" i="0" dirty="0" smtClean="0">
              <a:latin typeface="+mj-lt"/>
            </a:rPr>
            <a:t> 11</a:t>
          </a:r>
          <a:r>
            <a:rPr lang="en-US" sz="1800" b="1" i="0" baseline="0" dirty="0" smtClean="0">
              <a:latin typeface="+mj-lt"/>
            </a:rPr>
            <a:t> – Performance Summary (Real Trading)</a:t>
          </a:r>
          <a:endParaRPr lang="en-US" sz="1800" b="0" i="0" baseline="0" dirty="0">
            <a:latin typeface="+mj-lt"/>
          </a:endParaRPr>
        </a:p>
      </dgm:t>
    </dgm:pt>
    <dgm:pt modelId="{6788AB30-05C5-4480-AFCA-AA5C76867865}" type="parTrans" cxnId="{7BE3D8AF-031D-4146-BFC0-6828E9B1DBD8}">
      <dgm:prSet/>
      <dgm:spPr/>
      <dgm:t>
        <a:bodyPr/>
        <a:lstStyle/>
        <a:p>
          <a:endParaRPr lang="en-US"/>
        </a:p>
      </dgm:t>
    </dgm:pt>
    <dgm:pt modelId="{8FD0E2B7-68E8-4F02-9900-6F6538D024D7}" type="sibTrans" cxnId="{7BE3D8AF-031D-4146-BFC0-6828E9B1DBD8}">
      <dgm:prSet/>
      <dgm:spPr/>
      <dgm:t>
        <a:bodyPr/>
        <a:lstStyle/>
        <a:p>
          <a:endParaRPr lang="en-US"/>
        </a:p>
      </dgm:t>
    </dgm:pt>
    <dgm:pt modelId="{CF3CED04-637A-4F2B-8824-E4F059427B98}" type="pres">
      <dgm:prSet presAssocID="{E0CA767A-312B-4522-B2F4-48FAEB6ED088}" presName="linear" presStyleCnt="0">
        <dgm:presLayoutVars>
          <dgm:animLvl val="lvl"/>
          <dgm:resizeHandles val="exact"/>
        </dgm:presLayoutVars>
      </dgm:prSet>
      <dgm:spPr/>
      <dgm:t>
        <a:bodyPr/>
        <a:lstStyle/>
        <a:p>
          <a:endParaRPr lang="en-US"/>
        </a:p>
      </dgm:t>
    </dgm:pt>
    <dgm:pt modelId="{7E3C405E-D9FB-4A19-A323-A00D21ECD225}" type="pres">
      <dgm:prSet presAssocID="{40F949A5-6D47-4BB1-A4B6-58861F3A0B04}" presName="parentText" presStyleLbl="node1" presStyleIdx="0" presStyleCnt="1" custScaleY="200590">
        <dgm:presLayoutVars>
          <dgm:chMax val="0"/>
          <dgm:bulletEnabled val="1"/>
        </dgm:presLayoutVars>
      </dgm:prSet>
      <dgm:spPr/>
      <dgm:t>
        <a:bodyPr/>
        <a:lstStyle/>
        <a:p>
          <a:endParaRPr lang="en-US"/>
        </a:p>
      </dgm:t>
    </dgm:pt>
  </dgm:ptLst>
  <dgm:cxnLst>
    <dgm:cxn modelId="{62B8259D-7553-4D4C-8A3A-51DE31D660B6}" type="presOf" srcId="{E0CA767A-312B-4522-B2F4-48FAEB6ED088}" destId="{CF3CED04-637A-4F2B-8824-E4F059427B98}" srcOrd="0" destOrd="0" presId="urn:microsoft.com/office/officeart/2005/8/layout/vList2"/>
    <dgm:cxn modelId="{1F99B862-C81C-49D8-9DF7-ED6F46187AD7}" type="presOf" srcId="{40F949A5-6D47-4BB1-A4B6-58861F3A0B04}" destId="{7E3C405E-D9FB-4A19-A323-A00D21ECD225}" srcOrd="0" destOrd="0" presId="urn:microsoft.com/office/officeart/2005/8/layout/vList2"/>
    <dgm:cxn modelId="{7BE3D8AF-031D-4146-BFC0-6828E9B1DBD8}" srcId="{E0CA767A-312B-4522-B2F4-48FAEB6ED088}" destId="{40F949A5-6D47-4BB1-A4B6-58861F3A0B04}" srcOrd="0" destOrd="0" parTransId="{6788AB30-05C5-4480-AFCA-AA5C76867865}" sibTransId="{8FD0E2B7-68E8-4F02-9900-6F6538D024D7}"/>
    <dgm:cxn modelId="{9100E364-1B18-40AB-9F01-3E81B4325FFD}" type="presParOf" srcId="{CF3CED04-637A-4F2B-8824-E4F059427B98}" destId="{7E3C405E-D9FB-4A19-A323-A00D21ECD22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1D78F98-529C-48A9-A3D2-8CF872AD314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B11703B-0731-420F-9DDE-8C630EEA7C58}">
      <dgm:prSet custT="1"/>
      <dgm:spPr/>
      <dgm:t>
        <a:bodyPr/>
        <a:lstStyle/>
        <a:p>
          <a:pPr rtl="0"/>
          <a:r>
            <a:rPr lang="en-US" sz="1800" b="1" i="0" baseline="0" dirty="0" smtClean="0">
              <a:latin typeface="+mj-lt"/>
            </a:rPr>
            <a:t>Strategy #3: FX </a:t>
          </a:r>
          <a:r>
            <a:rPr lang="en-US" sz="1800" b="1" i="0" dirty="0" smtClean="0">
              <a:latin typeface="+mj-lt"/>
            </a:rPr>
            <a:t>Quant 11</a:t>
          </a:r>
          <a:r>
            <a:rPr lang="en-US" sz="1800" b="1" i="0" baseline="0" dirty="0" smtClean="0">
              <a:latin typeface="+mj-lt"/>
            </a:rPr>
            <a:t> – Back Testing Results (Ver.12/2012)</a:t>
          </a:r>
          <a:endParaRPr lang="en-US" sz="1800" b="0" i="0" baseline="0" dirty="0">
            <a:latin typeface="+mj-lt"/>
          </a:endParaRPr>
        </a:p>
      </dgm:t>
    </dgm:pt>
    <dgm:pt modelId="{28A374E7-9287-47ED-A908-64E7A3306F64}" type="parTrans" cxnId="{3BF65B2E-F2E2-4776-AB3D-FE021106AA15}">
      <dgm:prSet/>
      <dgm:spPr/>
      <dgm:t>
        <a:bodyPr/>
        <a:lstStyle/>
        <a:p>
          <a:endParaRPr lang="en-US"/>
        </a:p>
      </dgm:t>
    </dgm:pt>
    <dgm:pt modelId="{1E6AB65E-50C0-4A36-BA1F-8947CD4EB4FE}" type="sibTrans" cxnId="{3BF65B2E-F2E2-4776-AB3D-FE021106AA15}">
      <dgm:prSet/>
      <dgm:spPr/>
      <dgm:t>
        <a:bodyPr/>
        <a:lstStyle/>
        <a:p>
          <a:endParaRPr lang="en-US"/>
        </a:p>
      </dgm:t>
    </dgm:pt>
    <dgm:pt modelId="{EC2A72BF-3454-4B69-8896-90F8A7B229E1}" type="pres">
      <dgm:prSet presAssocID="{41D78F98-529C-48A9-A3D2-8CF872AD3142}" presName="linear" presStyleCnt="0">
        <dgm:presLayoutVars>
          <dgm:animLvl val="lvl"/>
          <dgm:resizeHandles val="exact"/>
        </dgm:presLayoutVars>
      </dgm:prSet>
      <dgm:spPr/>
      <dgm:t>
        <a:bodyPr/>
        <a:lstStyle/>
        <a:p>
          <a:endParaRPr lang="en-US"/>
        </a:p>
      </dgm:t>
    </dgm:pt>
    <dgm:pt modelId="{04670596-AE1A-4181-9314-0DB33B77BE81}" type="pres">
      <dgm:prSet presAssocID="{9B11703B-0731-420F-9DDE-8C630EEA7C58}" presName="parentText" presStyleLbl="node1" presStyleIdx="0" presStyleCnt="1" custLinFactNeighborY="-1">
        <dgm:presLayoutVars>
          <dgm:chMax val="0"/>
          <dgm:bulletEnabled val="1"/>
        </dgm:presLayoutVars>
      </dgm:prSet>
      <dgm:spPr/>
      <dgm:t>
        <a:bodyPr/>
        <a:lstStyle/>
        <a:p>
          <a:endParaRPr lang="en-US"/>
        </a:p>
      </dgm:t>
    </dgm:pt>
  </dgm:ptLst>
  <dgm:cxnLst>
    <dgm:cxn modelId="{AA85B916-5435-44E1-A7F9-E5309E8751EF}" type="presOf" srcId="{9B11703B-0731-420F-9DDE-8C630EEA7C58}" destId="{04670596-AE1A-4181-9314-0DB33B77BE81}" srcOrd="0" destOrd="0" presId="urn:microsoft.com/office/officeart/2005/8/layout/vList2"/>
    <dgm:cxn modelId="{3BF65B2E-F2E2-4776-AB3D-FE021106AA15}" srcId="{41D78F98-529C-48A9-A3D2-8CF872AD3142}" destId="{9B11703B-0731-420F-9DDE-8C630EEA7C58}" srcOrd="0" destOrd="0" parTransId="{28A374E7-9287-47ED-A908-64E7A3306F64}" sibTransId="{1E6AB65E-50C0-4A36-BA1F-8947CD4EB4FE}"/>
    <dgm:cxn modelId="{E7C16209-B740-4FED-A5A5-0C9BFDB84079}" type="presOf" srcId="{41D78F98-529C-48A9-A3D2-8CF872AD3142}" destId="{EC2A72BF-3454-4B69-8896-90F8A7B229E1}" srcOrd="0" destOrd="0" presId="urn:microsoft.com/office/officeart/2005/8/layout/vList2"/>
    <dgm:cxn modelId="{89EC1D88-D6C4-4341-AB0C-7C6DB952E5AA}" type="presParOf" srcId="{EC2A72BF-3454-4B69-8896-90F8A7B229E1}" destId="{04670596-AE1A-4181-9314-0DB33B77BE8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23BF6A4-7FFB-48A6-A788-BC124E07F40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711A82F-B732-415C-8C60-C654F265EE21}">
      <dgm:prSet custT="1"/>
      <dgm:spPr/>
      <dgm:t>
        <a:bodyPr/>
        <a:lstStyle/>
        <a:p>
          <a:pPr rtl="0"/>
          <a:r>
            <a:rPr lang="en-US" sz="1800" b="1" i="0" baseline="0" dirty="0" smtClean="0">
              <a:latin typeface="+mj-lt"/>
            </a:rPr>
            <a:t>Strategy #4: FXC – Currency Trading Program</a:t>
          </a:r>
          <a:endParaRPr lang="en-US" sz="1800" b="1" i="0" baseline="0" dirty="0">
            <a:latin typeface="+mj-lt"/>
          </a:endParaRPr>
        </a:p>
      </dgm:t>
    </dgm:pt>
    <dgm:pt modelId="{26659921-078F-4ABA-A26E-E991D5DF5DCF}" type="parTrans" cxnId="{89EB930F-8DE1-44A5-94C9-1E162DF0BB5E}">
      <dgm:prSet/>
      <dgm:spPr/>
      <dgm:t>
        <a:bodyPr/>
        <a:lstStyle/>
        <a:p>
          <a:endParaRPr lang="en-US"/>
        </a:p>
      </dgm:t>
    </dgm:pt>
    <dgm:pt modelId="{ACA64CC3-025B-41FD-B5FC-B4AEBBED31D3}" type="sibTrans" cxnId="{89EB930F-8DE1-44A5-94C9-1E162DF0BB5E}">
      <dgm:prSet/>
      <dgm:spPr/>
      <dgm:t>
        <a:bodyPr/>
        <a:lstStyle/>
        <a:p>
          <a:endParaRPr lang="en-US"/>
        </a:p>
      </dgm:t>
    </dgm:pt>
    <dgm:pt modelId="{19363A4D-9CF0-43ED-9F15-81E84FAB6907}" type="pres">
      <dgm:prSet presAssocID="{023BF6A4-7FFB-48A6-A788-BC124E07F40F}" presName="linear" presStyleCnt="0">
        <dgm:presLayoutVars>
          <dgm:animLvl val="lvl"/>
          <dgm:resizeHandles val="exact"/>
        </dgm:presLayoutVars>
      </dgm:prSet>
      <dgm:spPr/>
      <dgm:t>
        <a:bodyPr/>
        <a:lstStyle/>
        <a:p>
          <a:endParaRPr lang="en-US"/>
        </a:p>
      </dgm:t>
    </dgm:pt>
    <dgm:pt modelId="{7929567D-DC2E-47EC-A0E0-7354036FEFAD}" type="pres">
      <dgm:prSet presAssocID="{7711A82F-B732-415C-8C60-C654F265EE21}" presName="parentText" presStyleLbl="node1" presStyleIdx="0" presStyleCnt="1">
        <dgm:presLayoutVars>
          <dgm:chMax val="0"/>
          <dgm:bulletEnabled val="1"/>
        </dgm:presLayoutVars>
      </dgm:prSet>
      <dgm:spPr/>
      <dgm:t>
        <a:bodyPr/>
        <a:lstStyle/>
        <a:p>
          <a:endParaRPr lang="en-US"/>
        </a:p>
      </dgm:t>
    </dgm:pt>
  </dgm:ptLst>
  <dgm:cxnLst>
    <dgm:cxn modelId="{C10193D6-0745-4F86-923F-BFA0A75E7AE7}" type="presOf" srcId="{023BF6A4-7FFB-48A6-A788-BC124E07F40F}" destId="{19363A4D-9CF0-43ED-9F15-81E84FAB6907}" srcOrd="0" destOrd="0" presId="urn:microsoft.com/office/officeart/2005/8/layout/vList2"/>
    <dgm:cxn modelId="{69E38C8A-8DE2-43F1-9E88-DA791C8F6DA5}" type="presOf" srcId="{7711A82F-B732-415C-8C60-C654F265EE21}" destId="{7929567D-DC2E-47EC-A0E0-7354036FEFAD}" srcOrd="0" destOrd="0" presId="urn:microsoft.com/office/officeart/2005/8/layout/vList2"/>
    <dgm:cxn modelId="{89EB930F-8DE1-44A5-94C9-1E162DF0BB5E}" srcId="{023BF6A4-7FFB-48A6-A788-BC124E07F40F}" destId="{7711A82F-B732-415C-8C60-C654F265EE21}" srcOrd="0" destOrd="0" parTransId="{26659921-078F-4ABA-A26E-E991D5DF5DCF}" sibTransId="{ACA64CC3-025B-41FD-B5FC-B4AEBBED31D3}"/>
    <dgm:cxn modelId="{E042EBED-6DBA-4B13-880B-C8D397DFF98A}" type="presParOf" srcId="{19363A4D-9CF0-43ED-9F15-81E84FAB6907}" destId="{7929567D-DC2E-47EC-A0E0-7354036FEFA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0CA767A-312B-4522-B2F4-48FAEB6ED08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0F949A5-6D47-4BB1-A4B6-58861F3A0B04}">
      <dgm:prSet custT="1"/>
      <dgm:spPr>
        <a:solidFill>
          <a:schemeClr val="accent1"/>
        </a:solidFill>
      </dgm:spPr>
      <dgm:t>
        <a:bodyPr/>
        <a:lstStyle/>
        <a:p>
          <a:pPr rtl="0"/>
          <a:r>
            <a:rPr lang="en-US" sz="1800" b="1" i="0" baseline="0" dirty="0" smtClean="0">
              <a:latin typeface="+mj-lt"/>
            </a:rPr>
            <a:t>Strategy #4: FXC – </a:t>
          </a:r>
          <a:r>
            <a:rPr lang="en-US" sz="1800" b="1" i="0" baseline="0" dirty="0" err="1" smtClean="0">
              <a:latin typeface="+mj-lt"/>
            </a:rPr>
            <a:t>Perf</a:t>
          </a:r>
          <a:r>
            <a:rPr lang="en-US" sz="1800" b="1" i="0" baseline="0" dirty="0" smtClean="0">
              <a:latin typeface="+mj-lt"/>
            </a:rPr>
            <a:t>. Summary (Real Trading)</a:t>
          </a:r>
          <a:endParaRPr lang="en-US" sz="1800" b="0" i="0" baseline="0" dirty="0">
            <a:latin typeface="+mj-lt"/>
          </a:endParaRPr>
        </a:p>
      </dgm:t>
    </dgm:pt>
    <dgm:pt modelId="{6788AB30-05C5-4480-AFCA-AA5C76867865}" type="parTrans" cxnId="{7BE3D8AF-031D-4146-BFC0-6828E9B1DBD8}">
      <dgm:prSet/>
      <dgm:spPr/>
      <dgm:t>
        <a:bodyPr/>
        <a:lstStyle/>
        <a:p>
          <a:endParaRPr lang="en-US"/>
        </a:p>
      </dgm:t>
    </dgm:pt>
    <dgm:pt modelId="{8FD0E2B7-68E8-4F02-9900-6F6538D024D7}" type="sibTrans" cxnId="{7BE3D8AF-031D-4146-BFC0-6828E9B1DBD8}">
      <dgm:prSet/>
      <dgm:spPr/>
      <dgm:t>
        <a:bodyPr/>
        <a:lstStyle/>
        <a:p>
          <a:endParaRPr lang="en-US"/>
        </a:p>
      </dgm:t>
    </dgm:pt>
    <dgm:pt modelId="{CF3CED04-637A-4F2B-8824-E4F059427B98}" type="pres">
      <dgm:prSet presAssocID="{E0CA767A-312B-4522-B2F4-48FAEB6ED088}" presName="linear" presStyleCnt="0">
        <dgm:presLayoutVars>
          <dgm:animLvl val="lvl"/>
          <dgm:resizeHandles val="exact"/>
        </dgm:presLayoutVars>
      </dgm:prSet>
      <dgm:spPr/>
      <dgm:t>
        <a:bodyPr/>
        <a:lstStyle/>
        <a:p>
          <a:endParaRPr lang="en-US"/>
        </a:p>
      </dgm:t>
    </dgm:pt>
    <dgm:pt modelId="{7E3C405E-D9FB-4A19-A323-A00D21ECD225}" type="pres">
      <dgm:prSet presAssocID="{40F949A5-6D47-4BB1-A4B6-58861F3A0B04}" presName="parentText" presStyleLbl="node1" presStyleIdx="0" presStyleCnt="1" custScaleY="167159">
        <dgm:presLayoutVars>
          <dgm:chMax val="0"/>
          <dgm:bulletEnabled val="1"/>
        </dgm:presLayoutVars>
      </dgm:prSet>
      <dgm:spPr/>
      <dgm:t>
        <a:bodyPr/>
        <a:lstStyle/>
        <a:p>
          <a:endParaRPr lang="en-US"/>
        </a:p>
      </dgm:t>
    </dgm:pt>
  </dgm:ptLst>
  <dgm:cxnLst>
    <dgm:cxn modelId="{C7F213F2-0801-4556-AAE2-DC57FE49328E}" type="presOf" srcId="{E0CA767A-312B-4522-B2F4-48FAEB6ED088}" destId="{CF3CED04-637A-4F2B-8824-E4F059427B98}" srcOrd="0" destOrd="0" presId="urn:microsoft.com/office/officeart/2005/8/layout/vList2"/>
    <dgm:cxn modelId="{7BE3D8AF-031D-4146-BFC0-6828E9B1DBD8}" srcId="{E0CA767A-312B-4522-B2F4-48FAEB6ED088}" destId="{40F949A5-6D47-4BB1-A4B6-58861F3A0B04}" srcOrd="0" destOrd="0" parTransId="{6788AB30-05C5-4480-AFCA-AA5C76867865}" sibTransId="{8FD0E2B7-68E8-4F02-9900-6F6538D024D7}"/>
    <dgm:cxn modelId="{5A959628-3384-438E-8295-E6C290509439}" type="presOf" srcId="{40F949A5-6D47-4BB1-A4B6-58861F3A0B04}" destId="{7E3C405E-D9FB-4A19-A323-A00D21ECD225}" srcOrd="0" destOrd="0" presId="urn:microsoft.com/office/officeart/2005/8/layout/vList2"/>
    <dgm:cxn modelId="{BCAE21C2-5FFB-45F0-ADDD-5BE9F9D4738A}" type="presParOf" srcId="{CF3CED04-637A-4F2B-8824-E4F059427B98}" destId="{7E3C405E-D9FB-4A19-A323-A00D21ECD22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1D78F98-529C-48A9-A3D2-8CF872AD314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B11703B-0731-420F-9DDE-8C630EEA7C58}">
      <dgm:prSet custT="1"/>
      <dgm:spPr>
        <a:solidFill>
          <a:schemeClr val="accent1"/>
        </a:solidFill>
      </dgm:spPr>
      <dgm:t>
        <a:bodyPr/>
        <a:lstStyle/>
        <a:p>
          <a:pPr rtl="0"/>
          <a:r>
            <a:rPr lang="en-US" sz="1800" b="1" i="0" baseline="0" dirty="0" smtClean="0">
              <a:latin typeface="+mj-lt"/>
            </a:rPr>
            <a:t>Strategy #4: FXC – Simulated Trading Results</a:t>
          </a:r>
          <a:endParaRPr lang="en-US" sz="1800" b="0" i="0" baseline="0" dirty="0">
            <a:latin typeface="+mj-lt"/>
          </a:endParaRPr>
        </a:p>
      </dgm:t>
    </dgm:pt>
    <dgm:pt modelId="{28A374E7-9287-47ED-A908-64E7A3306F64}" type="parTrans" cxnId="{3BF65B2E-F2E2-4776-AB3D-FE021106AA15}">
      <dgm:prSet/>
      <dgm:spPr/>
      <dgm:t>
        <a:bodyPr/>
        <a:lstStyle/>
        <a:p>
          <a:endParaRPr lang="en-US"/>
        </a:p>
      </dgm:t>
    </dgm:pt>
    <dgm:pt modelId="{1E6AB65E-50C0-4A36-BA1F-8947CD4EB4FE}" type="sibTrans" cxnId="{3BF65B2E-F2E2-4776-AB3D-FE021106AA15}">
      <dgm:prSet/>
      <dgm:spPr/>
      <dgm:t>
        <a:bodyPr/>
        <a:lstStyle/>
        <a:p>
          <a:endParaRPr lang="en-US"/>
        </a:p>
      </dgm:t>
    </dgm:pt>
    <dgm:pt modelId="{EC2A72BF-3454-4B69-8896-90F8A7B229E1}" type="pres">
      <dgm:prSet presAssocID="{41D78F98-529C-48A9-A3D2-8CF872AD3142}" presName="linear" presStyleCnt="0">
        <dgm:presLayoutVars>
          <dgm:animLvl val="lvl"/>
          <dgm:resizeHandles val="exact"/>
        </dgm:presLayoutVars>
      </dgm:prSet>
      <dgm:spPr/>
      <dgm:t>
        <a:bodyPr/>
        <a:lstStyle/>
        <a:p>
          <a:endParaRPr lang="en-US"/>
        </a:p>
      </dgm:t>
    </dgm:pt>
    <dgm:pt modelId="{04670596-AE1A-4181-9314-0DB33B77BE81}" type="pres">
      <dgm:prSet presAssocID="{9B11703B-0731-420F-9DDE-8C630EEA7C58}" presName="parentText" presStyleLbl="node1" presStyleIdx="0" presStyleCnt="1" custLinFactNeighborY="-1">
        <dgm:presLayoutVars>
          <dgm:chMax val="0"/>
          <dgm:bulletEnabled val="1"/>
        </dgm:presLayoutVars>
      </dgm:prSet>
      <dgm:spPr/>
      <dgm:t>
        <a:bodyPr/>
        <a:lstStyle/>
        <a:p>
          <a:endParaRPr lang="en-US"/>
        </a:p>
      </dgm:t>
    </dgm:pt>
  </dgm:ptLst>
  <dgm:cxnLst>
    <dgm:cxn modelId="{13EC6350-03B2-4D18-AFFC-113F71391A3A}" type="presOf" srcId="{9B11703B-0731-420F-9DDE-8C630EEA7C58}" destId="{04670596-AE1A-4181-9314-0DB33B77BE81}" srcOrd="0" destOrd="0" presId="urn:microsoft.com/office/officeart/2005/8/layout/vList2"/>
    <dgm:cxn modelId="{B06D56D7-8DD2-4304-90DC-8E03BCFF586E}" type="presOf" srcId="{41D78F98-529C-48A9-A3D2-8CF872AD3142}" destId="{EC2A72BF-3454-4B69-8896-90F8A7B229E1}" srcOrd="0" destOrd="0" presId="urn:microsoft.com/office/officeart/2005/8/layout/vList2"/>
    <dgm:cxn modelId="{3BF65B2E-F2E2-4776-AB3D-FE021106AA15}" srcId="{41D78F98-529C-48A9-A3D2-8CF872AD3142}" destId="{9B11703B-0731-420F-9DDE-8C630EEA7C58}" srcOrd="0" destOrd="0" parTransId="{28A374E7-9287-47ED-A908-64E7A3306F64}" sibTransId="{1E6AB65E-50C0-4A36-BA1F-8947CD4EB4FE}"/>
    <dgm:cxn modelId="{338777B2-C4B0-45AE-9AC5-3F17CCEF80A1}" type="presParOf" srcId="{EC2A72BF-3454-4B69-8896-90F8A7B229E1}" destId="{04670596-AE1A-4181-9314-0DB33B77BE8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61F1FA72-D372-4054-A34B-D0D7342D785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3D3733C-7F2B-4688-B212-302E867E0E17}">
      <dgm:prSet custT="1"/>
      <dgm:spPr/>
      <dgm:t>
        <a:bodyPr/>
        <a:lstStyle/>
        <a:p>
          <a:pPr rtl="0"/>
          <a:r>
            <a:rPr lang="en-US" sz="1800" b="1" dirty="0" smtClean="0">
              <a:latin typeface="+mj-lt"/>
            </a:rPr>
            <a:t>Strategy #5: V1 – Volatility Trading Program</a:t>
          </a:r>
          <a:endParaRPr lang="en-US" sz="1800" b="1" dirty="0">
            <a:latin typeface="+mj-lt"/>
          </a:endParaRPr>
        </a:p>
      </dgm:t>
    </dgm:pt>
    <dgm:pt modelId="{D71F2B00-90A5-4E59-81EB-0BA494A7E8BF}" type="parTrans" cxnId="{89B99108-DC6F-47AD-8F8F-8513FE26A3A6}">
      <dgm:prSet/>
      <dgm:spPr/>
      <dgm:t>
        <a:bodyPr/>
        <a:lstStyle/>
        <a:p>
          <a:endParaRPr lang="en-US"/>
        </a:p>
      </dgm:t>
    </dgm:pt>
    <dgm:pt modelId="{55E2FC53-A00A-478A-95E1-97D997592EF8}" type="sibTrans" cxnId="{89B99108-DC6F-47AD-8F8F-8513FE26A3A6}">
      <dgm:prSet/>
      <dgm:spPr/>
      <dgm:t>
        <a:bodyPr/>
        <a:lstStyle/>
        <a:p>
          <a:endParaRPr lang="en-US"/>
        </a:p>
      </dgm:t>
    </dgm:pt>
    <dgm:pt modelId="{FB5FCF99-80ED-47D3-AB25-067EEB4AEA2F}" type="pres">
      <dgm:prSet presAssocID="{61F1FA72-D372-4054-A34B-D0D7342D7850}" presName="linear" presStyleCnt="0">
        <dgm:presLayoutVars>
          <dgm:animLvl val="lvl"/>
          <dgm:resizeHandles val="exact"/>
        </dgm:presLayoutVars>
      </dgm:prSet>
      <dgm:spPr/>
      <dgm:t>
        <a:bodyPr/>
        <a:lstStyle/>
        <a:p>
          <a:endParaRPr lang="en-US"/>
        </a:p>
      </dgm:t>
    </dgm:pt>
    <dgm:pt modelId="{68ADD89C-C1DC-4E6F-9316-B155D571ABAD}" type="pres">
      <dgm:prSet presAssocID="{C3D3733C-7F2B-4688-B212-302E867E0E17}" presName="parentText" presStyleLbl="node1" presStyleIdx="0" presStyleCnt="1">
        <dgm:presLayoutVars>
          <dgm:chMax val="0"/>
          <dgm:bulletEnabled val="1"/>
        </dgm:presLayoutVars>
      </dgm:prSet>
      <dgm:spPr/>
      <dgm:t>
        <a:bodyPr/>
        <a:lstStyle/>
        <a:p>
          <a:endParaRPr lang="en-US"/>
        </a:p>
      </dgm:t>
    </dgm:pt>
  </dgm:ptLst>
  <dgm:cxnLst>
    <dgm:cxn modelId="{C304928A-2DBA-4AF8-B34E-B83395A9B73F}" type="presOf" srcId="{C3D3733C-7F2B-4688-B212-302E867E0E17}" destId="{68ADD89C-C1DC-4E6F-9316-B155D571ABAD}" srcOrd="0" destOrd="0" presId="urn:microsoft.com/office/officeart/2005/8/layout/vList2"/>
    <dgm:cxn modelId="{89B99108-DC6F-47AD-8F8F-8513FE26A3A6}" srcId="{61F1FA72-D372-4054-A34B-D0D7342D7850}" destId="{C3D3733C-7F2B-4688-B212-302E867E0E17}" srcOrd="0" destOrd="0" parTransId="{D71F2B00-90A5-4E59-81EB-0BA494A7E8BF}" sibTransId="{55E2FC53-A00A-478A-95E1-97D997592EF8}"/>
    <dgm:cxn modelId="{1D3DF9E0-8645-4EB0-A3BB-EDB23AE7294B}" type="presOf" srcId="{61F1FA72-D372-4054-A34B-D0D7342D7850}" destId="{FB5FCF99-80ED-47D3-AB25-067EEB4AEA2F}" srcOrd="0" destOrd="0" presId="urn:microsoft.com/office/officeart/2005/8/layout/vList2"/>
    <dgm:cxn modelId="{6912854E-45BC-478A-BD34-8B080040424F}" type="presParOf" srcId="{FB5FCF99-80ED-47D3-AB25-067EEB4AEA2F}" destId="{68ADD89C-C1DC-4E6F-9316-B155D571ABA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C109304-799E-4CAF-8BC7-0C29F1F6CB2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D454E2C-C3A2-4E41-9AAA-084F3F9894D0}">
      <dgm:prSet custT="1"/>
      <dgm:spPr/>
      <dgm:t>
        <a:bodyPr/>
        <a:lstStyle/>
        <a:p>
          <a:pPr rtl="0"/>
          <a:r>
            <a:rPr lang="en-US" sz="1800" b="1" dirty="0" smtClean="0">
              <a:latin typeface="+mj-lt"/>
            </a:rPr>
            <a:t>Strategy #5: V1 – Cont’d</a:t>
          </a:r>
          <a:endParaRPr lang="en-US" sz="1800" b="1" dirty="0">
            <a:latin typeface="+mj-lt"/>
          </a:endParaRPr>
        </a:p>
      </dgm:t>
    </dgm:pt>
    <dgm:pt modelId="{E3513648-6E78-4774-B97F-A92ABD714624}" type="parTrans" cxnId="{0C954B7C-0CAF-488B-B67E-3F662FDF8A0D}">
      <dgm:prSet/>
      <dgm:spPr/>
      <dgm:t>
        <a:bodyPr/>
        <a:lstStyle/>
        <a:p>
          <a:endParaRPr lang="en-US"/>
        </a:p>
      </dgm:t>
    </dgm:pt>
    <dgm:pt modelId="{BAE31F88-CF76-46B5-AE3A-E5B367742912}" type="sibTrans" cxnId="{0C954B7C-0CAF-488B-B67E-3F662FDF8A0D}">
      <dgm:prSet/>
      <dgm:spPr/>
      <dgm:t>
        <a:bodyPr/>
        <a:lstStyle/>
        <a:p>
          <a:endParaRPr lang="en-US"/>
        </a:p>
      </dgm:t>
    </dgm:pt>
    <dgm:pt modelId="{06A31015-94DA-4E46-A1F2-BC35EB03689D}" type="pres">
      <dgm:prSet presAssocID="{4C109304-799E-4CAF-8BC7-0C29F1F6CB20}" presName="linear" presStyleCnt="0">
        <dgm:presLayoutVars>
          <dgm:animLvl val="lvl"/>
          <dgm:resizeHandles val="exact"/>
        </dgm:presLayoutVars>
      </dgm:prSet>
      <dgm:spPr/>
      <dgm:t>
        <a:bodyPr/>
        <a:lstStyle/>
        <a:p>
          <a:endParaRPr lang="en-US"/>
        </a:p>
      </dgm:t>
    </dgm:pt>
    <dgm:pt modelId="{D839B05A-E2DA-4203-B9A8-40F33992D2E5}" type="pres">
      <dgm:prSet presAssocID="{AD454E2C-C3A2-4E41-9AAA-084F3F9894D0}" presName="parentText" presStyleLbl="node1" presStyleIdx="0" presStyleCnt="1">
        <dgm:presLayoutVars>
          <dgm:chMax val="0"/>
          <dgm:bulletEnabled val="1"/>
        </dgm:presLayoutVars>
      </dgm:prSet>
      <dgm:spPr/>
      <dgm:t>
        <a:bodyPr/>
        <a:lstStyle/>
        <a:p>
          <a:endParaRPr lang="en-US"/>
        </a:p>
      </dgm:t>
    </dgm:pt>
  </dgm:ptLst>
  <dgm:cxnLst>
    <dgm:cxn modelId="{7300CE47-E445-4D30-9185-C8CE515B2F8F}" type="presOf" srcId="{AD454E2C-C3A2-4E41-9AAA-084F3F9894D0}" destId="{D839B05A-E2DA-4203-B9A8-40F33992D2E5}" srcOrd="0" destOrd="0" presId="urn:microsoft.com/office/officeart/2005/8/layout/vList2"/>
    <dgm:cxn modelId="{0C954B7C-0CAF-488B-B67E-3F662FDF8A0D}" srcId="{4C109304-799E-4CAF-8BC7-0C29F1F6CB20}" destId="{AD454E2C-C3A2-4E41-9AAA-084F3F9894D0}" srcOrd="0" destOrd="0" parTransId="{E3513648-6E78-4774-B97F-A92ABD714624}" sibTransId="{BAE31F88-CF76-46B5-AE3A-E5B367742912}"/>
    <dgm:cxn modelId="{92086593-87CC-4906-A577-30A3AA3B3087}" type="presOf" srcId="{4C109304-799E-4CAF-8BC7-0C29F1F6CB20}" destId="{06A31015-94DA-4E46-A1F2-BC35EB03689D}" srcOrd="0" destOrd="0" presId="urn:microsoft.com/office/officeart/2005/8/layout/vList2"/>
    <dgm:cxn modelId="{00F20A0C-1FE1-4EB0-A29E-941E30566F0B}" type="presParOf" srcId="{06A31015-94DA-4E46-A1F2-BC35EB03689D}" destId="{D839B05A-E2DA-4203-B9A8-40F33992D2E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0CA767A-312B-4522-B2F4-48FAEB6ED08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0F949A5-6D47-4BB1-A4B6-58861F3A0B04}">
      <dgm:prSet custT="1"/>
      <dgm:spPr/>
      <dgm:t>
        <a:bodyPr/>
        <a:lstStyle/>
        <a:p>
          <a:pPr rtl="0"/>
          <a:r>
            <a:rPr lang="en-US" sz="1800" b="1" i="0" baseline="0" dirty="0" smtClean="0">
              <a:latin typeface="+mj-lt"/>
            </a:rPr>
            <a:t>Strategy #5:  V1 – Performance Summary (Real Trading)</a:t>
          </a:r>
          <a:endParaRPr lang="en-US" sz="1800" b="0" i="0" baseline="0" dirty="0">
            <a:latin typeface="+mj-lt"/>
          </a:endParaRPr>
        </a:p>
      </dgm:t>
    </dgm:pt>
    <dgm:pt modelId="{6788AB30-05C5-4480-AFCA-AA5C76867865}" type="parTrans" cxnId="{7BE3D8AF-031D-4146-BFC0-6828E9B1DBD8}">
      <dgm:prSet/>
      <dgm:spPr/>
      <dgm:t>
        <a:bodyPr/>
        <a:lstStyle/>
        <a:p>
          <a:endParaRPr lang="en-US"/>
        </a:p>
      </dgm:t>
    </dgm:pt>
    <dgm:pt modelId="{8FD0E2B7-68E8-4F02-9900-6F6538D024D7}" type="sibTrans" cxnId="{7BE3D8AF-031D-4146-BFC0-6828E9B1DBD8}">
      <dgm:prSet/>
      <dgm:spPr/>
      <dgm:t>
        <a:bodyPr/>
        <a:lstStyle/>
        <a:p>
          <a:endParaRPr lang="en-US"/>
        </a:p>
      </dgm:t>
    </dgm:pt>
    <dgm:pt modelId="{CF3CED04-637A-4F2B-8824-E4F059427B98}" type="pres">
      <dgm:prSet presAssocID="{E0CA767A-312B-4522-B2F4-48FAEB6ED088}" presName="linear" presStyleCnt="0">
        <dgm:presLayoutVars>
          <dgm:animLvl val="lvl"/>
          <dgm:resizeHandles val="exact"/>
        </dgm:presLayoutVars>
      </dgm:prSet>
      <dgm:spPr/>
      <dgm:t>
        <a:bodyPr/>
        <a:lstStyle/>
        <a:p>
          <a:endParaRPr lang="en-US"/>
        </a:p>
      </dgm:t>
    </dgm:pt>
    <dgm:pt modelId="{7E3C405E-D9FB-4A19-A323-A00D21ECD225}" type="pres">
      <dgm:prSet presAssocID="{40F949A5-6D47-4BB1-A4B6-58861F3A0B04}" presName="parentText" presStyleLbl="node1" presStyleIdx="0" presStyleCnt="1" custScaleY="167159">
        <dgm:presLayoutVars>
          <dgm:chMax val="0"/>
          <dgm:bulletEnabled val="1"/>
        </dgm:presLayoutVars>
      </dgm:prSet>
      <dgm:spPr/>
      <dgm:t>
        <a:bodyPr/>
        <a:lstStyle/>
        <a:p>
          <a:endParaRPr lang="en-US"/>
        </a:p>
      </dgm:t>
    </dgm:pt>
  </dgm:ptLst>
  <dgm:cxnLst>
    <dgm:cxn modelId="{5927D875-B9CC-47E4-B455-336398D01B40}" type="presOf" srcId="{40F949A5-6D47-4BB1-A4B6-58861F3A0B04}" destId="{7E3C405E-D9FB-4A19-A323-A00D21ECD225}" srcOrd="0" destOrd="0" presId="urn:microsoft.com/office/officeart/2005/8/layout/vList2"/>
    <dgm:cxn modelId="{B2CEF6AE-3136-4A68-BCF0-E44DB7F4447F}" type="presOf" srcId="{E0CA767A-312B-4522-B2F4-48FAEB6ED088}" destId="{CF3CED04-637A-4F2B-8824-E4F059427B98}" srcOrd="0" destOrd="0" presId="urn:microsoft.com/office/officeart/2005/8/layout/vList2"/>
    <dgm:cxn modelId="{7BE3D8AF-031D-4146-BFC0-6828E9B1DBD8}" srcId="{E0CA767A-312B-4522-B2F4-48FAEB6ED088}" destId="{40F949A5-6D47-4BB1-A4B6-58861F3A0B04}" srcOrd="0" destOrd="0" parTransId="{6788AB30-05C5-4480-AFCA-AA5C76867865}" sibTransId="{8FD0E2B7-68E8-4F02-9900-6F6538D024D7}"/>
    <dgm:cxn modelId="{B1820536-773E-4CB5-8E4E-43CB6FA5DC5E}" type="presParOf" srcId="{CF3CED04-637A-4F2B-8824-E4F059427B98}" destId="{7E3C405E-D9FB-4A19-A323-A00D21ECD22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41D78F98-529C-48A9-A3D2-8CF872AD314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B11703B-0731-420F-9DDE-8C630EEA7C58}">
      <dgm:prSet custT="1"/>
      <dgm:spPr/>
      <dgm:t>
        <a:bodyPr/>
        <a:lstStyle/>
        <a:p>
          <a:pPr rtl="0"/>
          <a:r>
            <a:rPr lang="en-US" sz="1800" b="1" i="0" baseline="0" dirty="0" smtClean="0">
              <a:latin typeface="+mj-lt"/>
            </a:rPr>
            <a:t>Strategy #5: V1 – Back Testing Results</a:t>
          </a:r>
          <a:endParaRPr lang="en-US" sz="1800" b="0" i="0" baseline="0" dirty="0">
            <a:latin typeface="+mj-lt"/>
          </a:endParaRPr>
        </a:p>
      </dgm:t>
    </dgm:pt>
    <dgm:pt modelId="{28A374E7-9287-47ED-A908-64E7A3306F64}" type="parTrans" cxnId="{3BF65B2E-F2E2-4776-AB3D-FE021106AA15}">
      <dgm:prSet/>
      <dgm:spPr/>
      <dgm:t>
        <a:bodyPr/>
        <a:lstStyle/>
        <a:p>
          <a:endParaRPr lang="en-US"/>
        </a:p>
      </dgm:t>
    </dgm:pt>
    <dgm:pt modelId="{1E6AB65E-50C0-4A36-BA1F-8947CD4EB4FE}" type="sibTrans" cxnId="{3BF65B2E-F2E2-4776-AB3D-FE021106AA15}">
      <dgm:prSet/>
      <dgm:spPr/>
      <dgm:t>
        <a:bodyPr/>
        <a:lstStyle/>
        <a:p>
          <a:endParaRPr lang="en-US"/>
        </a:p>
      </dgm:t>
    </dgm:pt>
    <dgm:pt modelId="{EC2A72BF-3454-4B69-8896-90F8A7B229E1}" type="pres">
      <dgm:prSet presAssocID="{41D78F98-529C-48A9-A3D2-8CF872AD3142}" presName="linear" presStyleCnt="0">
        <dgm:presLayoutVars>
          <dgm:animLvl val="lvl"/>
          <dgm:resizeHandles val="exact"/>
        </dgm:presLayoutVars>
      </dgm:prSet>
      <dgm:spPr/>
      <dgm:t>
        <a:bodyPr/>
        <a:lstStyle/>
        <a:p>
          <a:endParaRPr lang="en-US"/>
        </a:p>
      </dgm:t>
    </dgm:pt>
    <dgm:pt modelId="{04670596-AE1A-4181-9314-0DB33B77BE81}" type="pres">
      <dgm:prSet presAssocID="{9B11703B-0731-420F-9DDE-8C630EEA7C58}" presName="parentText" presStyleLbl="node1" presStyleIdx="0" presStyleCnt="1" custLinFactNeighborY="-1">
        <dgm:presLayoutVars>
          <dgm:chMax val="0"/>
          <dgm:bulletEnabled val="1"/>
        </dgm:presLayoutVars>
      </dgm:prSet>
      <dgm:spPr/>
      <dgm:t>
        <a:bodyPr/>
        <a:lstStyle/>
        <a:p>
          <a:endParaRPr lang="en-US"/>
        </a:p>
      </dgm:t>
    </dgm:pt>
  </dgm:ptLst>
  <dgm:cxnLst>
    <dgm:cxn modelId="{D76281D0-97B8-4C6B-BF87-02B67AC2E484}" type="presOf" srcId="{41D78F98-529C-48A9-A3D2-8CF872AD3142}" destId="{EC2A72BF-3454-4B69-8896-90F8A7B229E1}" srcOrd="0" destOrd="0" presId="urn:microsoft.com/office/officeart/2005/8/layout/vList2"/>
    <dgm:cxn modelId="{3BF65B2E-F2E2-4776-AB3D-FE021106AA15}" srcId="{41D78F98-529C-48A9-A3D2-8CF872AD3142}" destId="{9B11703B-0731-420F-9DDE-8C630EEA7C58}" srcOrd="0" destOrd="0" parTransId="{28A374E7-9287-47ED-A908-64E7A3306F64}" sibTransId="{1E6AB65E-50C0-4A36-BA1F-8947CD4EB4FE}"/>
    <dgm:cxn modelId="{409C459D-C095-4BF2-84D1-51AEAE6041CC}" type="presOf" srcId="{9B11703B-0731-420F-9DDE-8C630EEA7C58}" destId="{04670596-AE1A-4181-9314-0DB33B77BE81}" srcOrd="0" destOrd="0" presId="urn:microsoft.com/office/officeart/2005/8/layout/vList2"/>
    <dgm:cxn modelId="{DA58D9CE-35B9-4F95-9AF3-41BD89178E95}" type="presParOf" srcId="{EC2A72BF-3454-4B69-8896-90F8A7B229E1}" destId="{04670596-AE1A-4181-9314-0DB33B77BE8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61F1FA72-D372-4054-A34B-D0D7342D785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3D3733C-7F2B-4688-B212-302E867E0E17}">
      <dgm:prSet custT="1"/>
      <dgm:spPr/>
      <dgm:t>
        <a:bodyPr/>
        <a:lstStyle/>
        <a:p>
          <a:pPr rtl="0"/>
          <a:r>
            <a:rPr lang="en-US" sz="1800" b="1" dirty="0" smtClean="0">
              <a:latin typeface="+mj-lt"/>
            </a:rPr>
            <a:t>Strategy #6: SP Quant  – S&amp;P 500 </a:t>
          </a:r>
          <a:r>
            <a:rPr lang="en-US" sz="1800" b="1" dirty="0" err="1" smtClean="0">
              <a:latin typeface="+mj-lt"/>
            </a:rPr>
            <a:t>IndexTrading</a:t>
          </a:r>
          <a:r>
            <a:rPr lang="en-US" sz="1800" b="1" dirty="0" smtClean="0">
              <a:latin typeface="+mj-lt"/>
            </a:rPr>
            <a:t> Program (SPQ)</a:t>
          </a:r>
          <a:endParaRPr lang="en-US" sz="1800" b="1" dirty="0">
            <a:latin typeface="+mj-lt"/>
          </a:endParaRPr>
        </a:p>
      </dgm:t>
    </dgm:pt>
    <dgm:pt modelId="{D71F2B00-90A5-4E59-81EB-0BA494A7E8BF}" type="parTrans" cxnId="{89B99108-DC6F-47AD-8F8F-8513FE26A3A6}">
      <dgm:prSet/>
      <dgm:spPr/>
      <dgm:t>
        <a:bodyPr/>
        <a:lstStyle/>
        <a:p>
          <a:endParaRPr lang="en-US"/>
        </a:p>
      </dgm:t>
    </dgm:pt>
    <dgm:pt modelId="{55E2FC53-A00A-478A-95E1-97D997592EF8}" type="sibTrans" cxnId="{89B99108-DC6F-47AD-8F8F-8513FE26A3A6}">
      <dgm:prSet/>
      <dgm:spPr/>
      <dgm:t>
        <a:bodyPr/>
        <a:lstStyle/>
        <a:p>
          <a:endParaRPr lang="en-US"/>
        </a:p>
      </dgm:t>
    </dgm:pt>
    <dgm:pt modelId="{FB5FCF99-80ED-47D3-AB25-067EEB4AEA2F}" type="pres">
      <dgm:prSet presAssocID="{61F1FA72-D372-4054-A34B-D0D7342D7850}" presName="linear" presStyleCnt="0">
        <dgm:presLayoutVars>
          <dgm:animLvl val="lvl"/>
          <dgm:resizeHandles val="exact"/>
        </dgm:presLayoutVars>
      </dgm:prSet>
      <dgm:spPr/>
      <dgm:t>
        <a:bodyPr/>
        <a:lstStyle/>
        <a:p>
          <a:endParaRPr lang="en-US"/>
        </a:p>
      </dgm:t>
    </dgm:pt>
    <dgm:pt modelId="{68ADD89C-C1DC-4E6F-9316-B155D571ABAD}" type="pres">
      <dgm:prSet presAssocID="{C3D3733C-7F2B-4688-B212-302E867E0E17}" presName="parentText" presStyleLbl="node1" presStyleIdx="0" presStyleCnt="1" custLinFactNeighborX="-475" custLinFactNeighborY="-14">
        <dgm:presLayoutVars>
          <dgm:chMax val="0"/>
          <dgm:bulletEnabled val="1"/>
        </dgm:presLayoutVars>
      </dgm:prSet>
      <dgm:spPr/>
      <dgm:t>
        <a:bodyPr/>
        <a:lstStyle/>
        <a:p>
          <a:endParaRPr lang="en-US"/>
        </a:p>
      </dgm:t>
    </dgm:pt>
  </dgm:ptLst>
  <dgm:cxnLst>
    <dgm:cxn modelId="{E7EC0F2B-B80B-4835-B013-CED0EA93E8B3}" type="presOf" srcId="{61F1FA72-D372-4054-A34B-D0D7342D7850}" destId="{FB5FCF99-80ED-47D3-AB25-067EEB4AEA2F}" srcOrd="0" destOrd="0" presId="urn:microsoft.com/office/officeart/2005/8/layout/vList2"/>
    <dgm:cxn modelId="{89B99108-DC6F-47AD-8F8F-8513FE26A3A6}" srcId="{61F1FA72-D372-4054-A34B-D0D7342D7850}" destId="{C3D3733C-7F2B-4688-B212-302E867E0E17}" srcOrd="0" destOrd="0" parTransId="{D71F2B00-90A5-4E59-81EB-0BA494A7E8BF}" sibTransId="{55E2FC53-A00A-478A-95E1-97D997592EF8}"/>
    <dgm:cxn modelId="{C04DC588-84AF-417E-A6C0-2FB0F4D5CDF0}" type="presOf" srcId="{C3D3733C-7F2B-4688-B212-302E867E0E17}" destId="{68ADD89C-C1DC-4E6F-9316-B155D571ABAD}" srcOrd="0" destOrd="0" presId="urn:microsoft.com/office/officeart/2005/8/layout/vList2"/>
    <dgm:cxn modelId="{DCCC14CA-219B-471D-BEAA-A0DFE9B8678D}" type="presParOf" srcId="{FB5FCF99-80ED-47D3-AB25-067EEB4AEA2F}" destId="{68ADD89C-C1DC-4E6F-9316-B155D571ABA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4C109304-799E-4CAF-8BC7-0C29F1F6CB2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D454E2C-C3A2-4E41-9AAA-084F3F9894D0}">
      <dgm:prSet custT="1"/>
      <dgm:spPr/>
      <dgm:t>
        <a:bodyPr/>
        <a:lstStyle/>
        <a:p>
          <a:pPr rtl="0"/>
          <a:r>
            <a:rPr lang="en-US" sz="1800" b="1" dirty="0" smtClean="0">
              <a:latin typeface="+mj-lt"/>
            </a:rPr>
            <a:t>Strategy #6: SPQ – Cont’d</a:t>
          </a:r>
          <a:endParaRPr lang="en-US" sz="1800" b="1" dirty="0">
            <a:latin typeface="+mj-lt"/>
          </a:endParaRPr>
        </a:p>
      </dgm:t>
    </dgm:pt>
    <dgm:pt modelId="{E3513648-6E78-4774-B97F-A92ABD714624}" type="parTrans" cxnId="{0C954B7C-0CAF-488B-B67E-3F662FDF8A0D}">
      <dgm:prSet/>
      <dgm:spPr/>
      <dgm:t>
        <a:bodyPr/>
        <a:lstStyle/>
        <a:p>
          <a:endParaRPr lang="en-US"/>
        </a:p>
      </dgm:t>
    </dgm:pt>
    <dgm:pt modelId="{BAE31F88-CF76-46B5-AE3A-E5B367742912}" type="sibTrans" cxnId="{0C954B7C-0CAF-488B-B67E-3F662FDF8A0D}">
      <dgm:prSet/>
      <dgm:spPr/>
      <dgm:t>
        <a:bodyPr/>
        <a:lstStyle/>
        <a:p>
          <a:endParaRPr lang="en-US"/>
        </a:p>
      </dgm:t>
    </dgm:pt>
    <dgm:pt modelId="{06A31015-94DA-4E46-A1F2-BC35EB03689D}" type="pres">
      <dgm:prSet presAssocID="{4C109304-799E-4CAF-8BC7-0C29F1F6CB20}" presName="linear" presStyleCnt="0">
        <dgm:presLayoutVars>
          <dgm:animLvl val="lvl"/>
          <dgm:resizeHandles val="exact"/>
        </dgm:presLayoutVars>
      </dgm:prSet>
      <dgm:spPr/>
      <dgm:t>
        <a:bodyPr/>
        <a:lstStyle/>
        <a:p>
          <a:endParaRPr lang="en-US"/>
        </a:p>
      </dgm:t>
    </dgm:pt>
    <dgm:pt modelId="{D839B05A-E2DA-4203-B9A8-40F33992D2E5}" type="pres">
      <dgm:prSet presAssocID="{AD454E2C-C3A2-4E41-9AAA-084F3F9894D0}" presName="parentText" presStyleLbl="node1" presStyleIdx="0" presStyleCnt="1">
        <dgm:presLayoutVars>
          <dgm:chMax val="0"/>
          <dgm:bulletEnabled val="1"/>
        </dgm:presLayoutVars>
      </dgm:prSet>
      <dgm:spPr/>
      <dgm:t>
        <a:bodyPr/>
        <a:lstStyle/>
        <a:p>
          <a:endParaRPr lang="en-US"/>
        </a:p>
      </dgm:t>
    </dgm:pt>
  </dgm:ptLst>
  <dgm:cxnLst>
    <dgm:cxn modelId="{C3B32B57-3AC4-4E37-9242-3D500D571D90}" type="presOf" srcId="{4C109304-799E-4CAF-8BC7-0C29F1F6CB20}" destId="{06A31015-94DA-4E46-A1F2-BC35EB03689D}" srcOrd="0" destOrd="0" presId="urn:microsoft.com/office/officeart/2005/8/layout/vList2"/>
    <dgm:cxn modelId="{F2791437-5B76-4857-ADFB-CF17B511AC33}" type="presOf" srcId="{AD454E2C-C3A2-4E41-9AAA-084F3F9894D0}" destId="{D839B05A-E2DA-4203-B9A8-40F33992D2E5}" srcOrd="0" destOrd="0" presId="urn:microsoft.com/office/officeart/2005/8/layout/vList2"/>
    <dgm:cxn modelId="{0C954B7C-0CAF-488B-B67E-3F662FDF8A0D}" srcId="{4C109304-799E-4CAF-8BC7-0C29F1F6CB20}" destId="{AD454E2C-C3A2-4E41-9AAA-084F3F9894D0}" srcOrd="0" destOrd="0" parTransId="{E3513648-6E78-4774-B97F-A92ABD714624}" sibTransId="{BAE31F88-CF76-46B5-AE3A-E5B367742912}"/>
    <dgm:cxn modelId="{13119087-0B11-4791-9D56-0369A1BF5B46}" type="presParOf" srcId="{06A31015-94DA-4E46-A1F2-BC35EB03689D}" destId="{D839B05A-E2DA-4203-B9A8-40F33992D2E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E0CA767A-312B-4522-B2F4-48FAEB6ED08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0F949A5-6D47-4BB1-A4B6-58861F3A0B04}">
      <dgm:prSet custT="1"/>
      <dgm:spPr/>
      <dgm:t>
        <a:bodyPr/>
        <a:lstStyle/>
        <a:p>
          <a:pPr rtl="0"/>
          <a:r>
            <a:rPr lang="en-US" sz="1800" b="1" i="0" baseline="0" dirty="0" smtClean="0">
              <a:latin typeface="+mj-lt"/>
            </a:rPr>
            <a:t>Strategy #6:  SPQ – Performance Summary (Real Trading)</a:t>
          </a:r>
          <a:endParaRPr lang="en-US" sz="1800" b="0" i="0" baseline="0" dirty="0">
            <a:latin typeface="+mj-lt"/>
          </a:endParaRPr>
        </a:p>
      </dgm:t>
    </dgm:pt>
    <dgm:pt modelId="{6788AB30-05C5-4480-AFCA-AA5C76867865}" type="parTrans" cxnId="{7BE3D8AF-031D-4146-BFC0-6828E9B1DBD8}">
      <dgm:prSet/>
      <dgm:spPr/>
      <dgm:t>
        <a:bodyPr/>
        <a:lstStyle/>
        <a:p>
          <a:endParaRPr lang="en-US"/>
        </a:p>
      </dgm:t>
    </dgm:pt>
    <dgm:pt modelId="{8FD0E2B7-68E8-4F02-9900-6F6538D024D7}" type="sibTrans" cxnId="{7BE3D8AF-031D-4146-BFC0-6828E9B1DBD8}">
      <dgm:prSet/>
      <dgm:spPr/>
      <dgm:t>
        <a:bodyPr/>
        <a:lstStyle/>
        <a:p>
          <a:endParaRPr lang="en-US"/>
        </a:p>
      </dgm:t>
    </dgm:pt>
    <dgm:pt modelId="{CF3CED04-637A-4F2B-8824-E4F059427B98}" type="pres">
      <dgm:prSet presAssocID="{E0CA767A-312B-4522-B2F4-48FAEB6ED088}" presName="linear" presStyleCnt="0">
        <dgm:presLayoutVars>
          <dgm:animLvl val="lvl"/>
          <dgm:resizeHandles val="exact"/>
        </dgm:presLayoutVars>
      </dgm:prSet>
      <dgm:spPr/>
      <dgm:t>
        <a:bodyPr/>
        <a:lstStyle/>
        <a:p>
          <a:endParaRPr lang="en-US"/>
        </a:p>
      </dgm:t>
    </dgm:pt>
    <dgm:pt modelId="{7E3C405E-D9FB-4A19-A323-A00D21ECD225}" type="pres">
      <dgm:prSet presAssocID="{40F949A5-6D47-4BB1-A4B6-58861F3A0B04}" presName="parentText" presStyleLbl="node1" presStyleIdx="0" presStyleCnt="1" custScaleY="167159">
        <dgm:presLayoutVars>
          <dgm:chMax val="0"/>
          <dgm:bulletEnabled val="1"/>
        </dgm:presLayoutVars>
      </dgm:prSet>
      <dgm:spPr/>
      <dgm:t>
        <a:bodyPr/>
        <a:lstStyle/>
        <a:p>
          <a:endParaRPr lang="en-US"/>
        </a:p>
      </dgm:t>
    </dgm:pt>
  </dgm:ptLst>
  <dgm:cxnLst>
    <dgm:cxn modelId="{9C4640CF-A883-4B88-9D50-133ED0AE2341}" type="presOf" srcId="{40F949A5-6D47-4BB1-A4B6-58861F3A0B04}" destId="{7E3C405E-D9FB-4A19-A323-A00D21ECD225}" srcOrd="0" destOrd="0" presId="urn:microsoft.com/office/officeart/2005/8/layout/vList2"/>
    <dgm:cxn modelId="{7BE3D8AF-031D-4146-BFC0-6828E9B1DBD8}" srcId="{E0CA767A-312B-4522-B2F4-48FAEB6ED088}" destId="{40F949A5-6D47-4BB1-A4B6-58861F3A0B04}" srcOrd="0" destOrd="0" parTransId="{6788AB30-05C5-4480-AFCA-AA5C76867865}" sibTransId="{8FD0E2B7-68E8-4F02-9900-6F6538D024D7}"/>
    <dgm:cxn modelId="{FB50661B-C653-4377-BA09-3AEDDD85D861}" type="presOf" srcId="{E0CA767A-312B-4522-B2F4-48FAEB6ED088}" destId="{CF3CED04-637A-4F2B-8824-E4F059427B98}" srcOrd="0" destOrd="0" presId="urn:microsoft.com/office/officeart/2005/8/layout/vList2"/>
    <dgm:cxn modelId="{443C3046-BD87-4514-BB92-0FFBBF47CF01}" type="presParOf" srcId="{CF3CED04-637A-4F2B-8824-E4F059427B98}" destId="{7E3C405E-D9FB-4A19-A323-A00D21ECD22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41D78F98-529C-48A9-A3D2-8CF872AD314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B11703B-0731-420F-9DDE-8C630EEA7C58}">
      <dgm:prSet custT="1"/>
      <dgm:spPr/>
      <dgm:t>
        <a:bodyPr/>
        <a:lstStyle/>
        <a:p>
          <a:pPr rtl="0"/>
          <a:r>
            <a:rPr lang="en-US" sz="1800" b="1" i="0" baseline="0" dirty="0" smtClean="0">
              <a:latin typeface="+mj-lt"/>
            </a:rPr>
            <a:t>Strategy #6: SPQ – Back Testing Results</a:t>
          </a:r>
          <a:endParaRPr lang="en-US" sz="1800" b="0" i="0" baseline="0" dirty="0">
            <a:latin typeface="+mj-lt"/>
          </a:endParaRPr>
        </a:p>
      </dgm:t>
    </dgm:pt>
    <dgm:pt modelId="{28A374E7-9287-47ED-A908-64E7A3306F64}" type="parTrans" cxnId="{3BF65B2E-F2E2-4776-AB3D-FE021106AA15}">
      <dgm:prSet/>
      <dgm:spPr/>
      <dgm:t>
        <a:bodyPr/>
        <a:lstStyle/>
        <a:p>
          <a:endParaRPr lang="en-US"/>
        </a:p>
      </dgm:t>
    </dgm:pt>
    <dgm:pt modelId="{1E6AB65E-50C0-4A36-BA1F-8947CD4EB4FE}" type="sibTrans" cxnId="{3BF65B2E-F2E2-4776-AB3D-FE021106AA15}">
      <dgm:prSet/>
      <dgm:spPr/>
      <dgm:t>
        <a:bodyPr/>
        <a:lstStyle/>
        <a:p>
          <a:endParaRPr lang="en-US"/>
        </a:p>
      </dgm:t>
    </dgm:pt>
    <dgm:pt modelId="{EC2A72BF-3454-4B69-8896-90F8A7B229E1}" type="pres">
      <dgm:prSet presAssocID="{41D78F98-529C-48A9-A3D2-8CF872AD3142}" presName="linear" presStyleCnt="0">
        <dgm:presLayoutVars>
          <dgm:animLvl val="lvl"/>
          <dgm:resizeHandles val="exact"/>
        </dgm:presLayoutVars>
      </dgm:prSet>
      <dgm:spPr/>
      <dgm:t>
        <a:bodyPr/>
        <a:lstStyle/>
        <a:p>
          <a:endParaRPr lang="en-US"/>
        </a:p>
      </dgm:t>
    </dgm:pt>
    <dgm:pt modelId="{04670596-AE1A-4181-9314-0DB33B77BE81}" type="pres">
      <dgm:prSet presAssocID="{9B11703B-0731-420F-9DDE-8C630EEA7C58}" presName="parentText" presStyleLbl="node1" presStyleIdx="0" presStyleCnt="1" custLinFactNeighborX="1075" custLinFactNeighborY="-46">
        <dgm:presLayoutVars>
          <dgm:chMax val="0"/>
          <dgm:bulletEnabled val="1"/>
        </dgm:presLayoutVars>
      </dgm:prSet>
      <dgm:spPr/>
      <dgm:t>
        <a:bodyPr/>
        <a:lstStyle/>
        <a:p>
          <a:endParaRPr lang="en-US"/>
        </a:p>
      </dgm:t>
    </dgm:pt>
  </dgm:ptLst>
  <dgm:cxnLst>
    <dgm:cxn modelId="{3BF65B2E-F2E2-4776-AB3D-FE021106AA15}" srcId="{41D78F98-529C-48A9-A3D2-8CF872AD3142}" destId="{9B11703B-0731-420F-9DDE-8C630EEA7C58}" srcOrd="0" destOrd="0" parTransId="{28A374E7-9287-47ED-A908-64E7A3306F64}" sibTransId="{1E6AB65E-50C0-4A36-BA1F-8947CD4EB4FE}"/>
    <dgm:cxn modelId="{2BE4F8C6-07DE-455C-942C-8B681B24D468}" type="presOf" srcId="{9B11703B-0731-420F-9DDE-8C630EEA7C58}" destId="{04670596-AE1A-4181-9314-0DB33B77BE81}" srcOrd="0" destOrd="0" presId="urn:microsoft.com/office/officeart/2005/8/layout/vList2"/>
    <dgm:cxn modelId="{6923117D-5B11-4733-A012-4E574083CC2F}" type="presOf" srcId="{41D78F98-529C-48A9-A3D2-8CF872AD3142}" destId="{EC2A72BF-3454-4B69-8896-90F8A7B229E1}" srcOrd="0" destOrd="0" presId="urn:microsoft.com/office/officeart/2005/8/layout/vList2"/>
    <dgm:cxn modelId="{1F50CD97-01E2-4109-945B-7A433BB680F0}" type="presParOf" srcId="{EC2A72BF-3454-4B69-8896-90F8A7B229E1}" destId="{04670596-AE1A-4181-9314-0DB33B77BE8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61F1FA72-D372-4054-A34B-D0D7342D785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3D3733C-7F2B-4688-B212-302E867E0E17}">
      <dgm:prSet custT="1"/>
      <dgm:spPr/>
      <dgm:t>
        <a:bodyPr/>
        <a:lstStyle/>
        <a:p>
          <a:pPr rtl="0"/>
          <a:r>
            <a:rPr lang="en-US" sz="1800" b="1" dirty="0" smtClean="0">
              <a:latin typeface="+mj-lt"/>
            </a:rPr>
            <a:t>Strategy #7: V4 – Volatility Trading Program</a:t>
          </a:r>
          <a:endParaRPr lang="en-US" sz="1800" b="1" dirty="0">
            <a:latin typeface="+mj-lt"/>
          </a:endParaRPr>
        </a:p>
      </dgm:t>
    </dgm:pt>
    <dgm:pt modelId="{D71F2B00-90A5-4E59-81EB-0BA494A7E8BF}" type="parTrans" cxnId="{89B99108-DC6F-47AD-8F8F-8513FE26A3A6}">
      <dgm:prSet/>
      <dgm:spPr/>
      <dgm:t>
        <a:bodyPr/>
        <a:lstStyle/>
        <a:p>
          <a:endParaRPr lang="en-US"/>
        </a:p>
      </dgm:t>
    </dgm:pt>
    <dgm:pt modelId="{55E2FC53-A00A-478A-95E1-97D997592EF8}" type="sibTrans" cxnId="{89B99108-DC6F-47AD-8F8F-8513FE26A3A6}">
      <dgm:prSet/>
      <dgm:spPr/>
      <dgm:t>
        <a:bodyPr/>
        <a:lstStyle/>
        <a:p>
          <a:endParaRPr lang="en-US"/>
        </a:p>
      </dgm:t>
    </dgm:pt>
    <dgm:pt modelId="{FB5FCF99-80ED-47D3-AB25-067EEB4AEA2F}" type="pres">
      <dgm:prSet presAssocID="{61F1FA72-D372-4054-A34B-D0D7342D7850}" presName="linear" presStyleCnt="0">
        <dgm:presLayoutVars>
          <dgm:animLvl val="lvl"/>
          <dgm:resizeHandles val="exact"/>
        </dgm:presLayoutVars>
      </dgm:prSet>
      <dgm:spPr/>
      <dgm:t>
        <a:bodyPr/>
        <a:lstStyle/>
        <a:p>
          <a:endParaRPr lang="en-US"/>
        </a:p>
      </dgm:t>
    </dgm:pt>
    <dgm:pt modelId="{68ADD89C-C1DC-4E6F-9316-B155D571ABAD}" type="pres">
      <dgm:prSet presAssocID="{C3D3733C-7F2B-4688-B212-302E867E0E17}" presName="parentText" presStyleLbl="node1" presStyleIdx="0" presStyleCnt="1">
        <dgm:presLayoutVars>
          <dgm:chMax val="0"/>
          <dgm:bulletEnabled val="1"/>
        </dgm:presLayoutVars>
      </dgm:prSet>
      <dgm:spPr/>
      <dgm:t>
        <a:bodyPr/>
        <a:lstStyle/>
        <a:p>
          <a:endParaRPr lang="en-US"/>
        </a:p>
      </dgm:t>
    </dgm:pt>
  </dgm:ptLst>
  <dgm:cxnLst>
    <dgm:cxn modelId="{8A923A1F-C5E2-4962-9797-D60F693015D4}" type="presOf" srcId="{C3D3733C-7F2B-4688-B212-302E867E0E17}" destId="{68ADD89C-C1DC-4E6F-9316-B155D571ABAD}" srcOrd="0" destOrd="0" presId="urn:microsoft.com/office/officeart/2005/8/layout/vList2"/>
    <dgm:cxn modelId="{89B99108-DC6F-47AD-8F8F-8513FE26A3A6}" srcId="{61F1FA72-D372-4054-A34B-D0D7342D7850}" destId="{C3D3733C-7F2B-4688-B212-302E867E0E17}" srcOrd="0" destOrd="0" parTransId="{D71F2B00-90A5-4E59-81EB-0BA494A7E8BF}" sibTransId="{55E2FC53-A00A-478A-95E1-97D997592EF8}"/>
    <dgm:cxn modelId="{FE8A19B3-CE3B-41BE-A1BD-F0691D2C5E07}" type="presOf" srcId="{61F1FA72-D372-4054-A34B-D0D7342D7850}" destId="{FB5FCF99-80ED-47D3-AB25-067EEB4AEA2F}" srcOrd="0" destOrd="0" presId="urn:microsoft.com/office/officeart/2005/8/layout/vList2"/>
    <dgm:cxn modelId="{9326A93F-57A9-466E-9319-D61420B5206E}" type="presParOf" srcId="{FB5FCF99-80ED-47D3-AB25-067EEB4AEA2F}" destId="{68ADD89C-C1DC-4E6F-9316-B155D571ABA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4C109304-799E-4CAF-8BC7-0C29F1F6CB2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D454E2C-C3A2-4E41-9AAA-084F3F9894D0}">
      <dgm:prSet custT="1"/>
      <dgm:spPr/>
      <dgm:t>
        <a:bodyPr/>
        <a:lstStyle/>
        <a:p>
          <a:pPr rtl="0"/>
          <a:r>
            <a:rPr lang="en-US" sz="1800" b="1" dirty="0" smtClean="0">
              <a:latin typeface="+mj-lt"/>
            </a:rPr>
            <a:t>Strategy #7: V4 – Cont’d</a:t>
          </a:r>
          <a:endParaRPr lang="en-US" sz="1800" b="1" dirty="0">
            <a:latin typeface="+mj-lt"/>
          </a:endParaRPr>
        </a:p>
      </dgm:t>
    </dgm:pt>
    <dgm:pt modelId="{E3513648-6E78-4774-B97F-A92ABD714624}" type="parTrans" cxnId="{0C954B7C-0CAF-488B-B67E-3F662FDF8A0D}">
      <dgm:prSet/>
      <dgm:spPr/>
      <dgm:t>
        <a:bodyPr/>
        <a:lstStyle/>
        <a:p>
          <a:endParaRPr lang="en-US"/>
        </a:p>
      </dgm:t>
    </dgm:pt>
    <dgm:pt modelId="{BAE31F88-CF76-46B5-AE3A-E5B367742912}" type="sibTrans" cxnId="{0C954B7C-0CAF-488B-B67E-3F662FDF8A0D}">
      <dgm:prSet/>
      <dgm:spPr/>
      <dgm:t>
        <a:bodyPr/>
        <a:lstStyle/>
        <a:p>
          <a:endParaRPr lang="en-US"/>
        </a:p>
      </dgm:t>
    </dgm:pt>
    <dgm:pt modelId="{06A31015-94DA-4E46-A1F2-BC35EB03689D}" type="pres">
      <dgm:prSet presAssocID="{4C109304-799E-4CAF-8BC7-0C29F1F6CB20}" presName="linear" presStyleCnt="0">
        <dgm:presLayoutVars>
          <dgm:animLvl val="lvl"/>
          <dgm:resizeHandles val="exact"/>
        </dgm:presLayoutVars>
      </dgm:prSet>
      <dgm:spPr/>
      <dgm:t>
        <a:bodyPr/>
        <a:lstStyle/>
        <a:p>
          <a:endParaRPr lang="en-US"/>
        </a:p>
      </dgm:t>
    </dgm:pt>
    <dgm:pt modelId="{D839B05A-E2DA-4203-B9A8-40F33992D2E5}" type="pres">
      <dgm:prSet presAssocID="{AD454E2C-C3A2-4E41-9AAA-084F3F9894D0}" presName="parentText" presStyleLbl="node1" presStyleIdx="0" presStyleCnt="1">
        <dgm:presLayoutVars>
          <dgm:chMax val="0"/>
          <dgm:bulletEnabled val="1"/>
        </dgm:presLayoutVars>
      </dgm:prSet>
      <dgm:spPr/>
      <dgm:t>
        <a:bodyPr/>
        <a:lstStyle/>
        <a:p>
          <a:endParaRPr lang="en-US"/>
        </a:p>
      </dgm:t>
    </dgm:pt>
  </dgm:ptLst>
  <dgm:cxnLst>
    <dgm:cxn modelId="{9EE5108B-D9A3-4BB5-874F-7E574003B97C}" type="presOf" srcId="{4C109304-799E-4CAF-8BC7-0C29F1F6CB20}" destId="{06A31015-94DA-4E46-A1F2-BC35EB03689D}" srcOrd="0" destOrd="0" presId="urn:microsoft.com/office/officeart/2005/8/layout/vList2"/>
    <dgm:cxn modelId="{35751DAC-5449-4EA1-A6D1-5ED40D49C2A5}" type="presOf" srcId="{AD454E2C-C3A2-4E41-9AAA-084F3F9894D0}" destId="{D839B05A-E2DA-4203-B9A8-40F33992D2E5}" srcOrd="0" destOrd="0" presId="urn:microsoft.com/office/officeart/2005/8/layout/vList2"/>
    <dgm:cxn modelId="{0C954B7C-0CAF-488B-B67E-3F662FDF8A0D}" srcId="{4C109304-799E-4CAF-8BC7-0C29F1F6CB20}" destId="{AD454E2C-C3A2-4E41-9AAA-084F3F9894D0}" srcOrd="0" destOrd="0" parTransId="{E3513648-6E78-4774-B97F-A92ABD714624}" sibTransId="{BAE31F88-CF76-46B5-AE3A-E5B367742912}"/>
    <dgm:cxn modelId="{65157D01-BBAE-4FB8-A2F1-9EC3BDC7814A}" type="presParOf" srcId="{06A31015-94DA-4E46-A1F2-BC35EB03689D}" destId="{D839B05A-E2DA-4203-B9A8-40F33992D2E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E0CA767A-312B-4522-B2F4-48FAEB6ED08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0F949A5-6D47-4BB1-A4B6-58861F3A0B04}">
      <dgm:prSet custT="1"/>
      <dgm:spPr/>
      <dgm:t>
        <a:bodyPr/>
        <a:lstStyle/>
        <a:p>
          <a:pPr rtl="0"/>
          <a:r>
            <a:rPr lang="en-US" sz="1800" b="1" i="0" baseline="0" dirty="0" smtClean="0">
              <a:latin typeface="+mj-lt"/>
            </a:rPr>
            <a:t>Strategy #7:  V4 – Performance Summary (Real Trading)</a:t>
          </a:r>
          <a:endParaRPr lang="en-US" sz="1800" b="0" i="0" baseline="0" dirty="0">
            <a:latin typeface="+mj-lt"/>
          </a:endParaRPr>
        </a:p>
      </dgm:t>
    </dgm:pt>
    <dgm:pt modelId="{6788AB30-05C5-4480-AFCA-AA5C76867865}" type="parTrans" cxnId="{7BE3D8AF-031D-4146-BFC0-6828E9B1DBD8}">
      <dgm:prSet/>
      <dgm:spPr/>
      <dgm:t>
        <a:bodyPr/>
        <a:lstStyle/>
        <a:p>
          <a:endParaRPr lang="en-US"/>
        </a:p>
      </dgm:t>
    </dgm:pt>
    <dgm:pt modelId="{8FD0E2B7-68E8-4F02-9900-6F6538D024D7}" type="sibTrans" cxnId="{7BE3D8AF-031D-4146-BFC0-6828E9B1DBD8}">
      <dgm:prSet/>
      <dgm:spPr/>
      <dgm:t>
        <a:bodyPr/>
        <a:lstStyle/>
        <a:p>
          <a:endParaRPr lang="en-US"/>
        </a:p>
      </dgm:t>
    </dgm:pt>
    <dgm:pt modelId="{CF3CED04-637A-4F2B-8824-E4F059427B98}" type="pres">
      <dgm:prSet presAssocID="{E0CA767A-312B-4522-B2F4-48FAEB6ED088}" presName="linear" presStyleCnt="0">
        <dgm:presLayoutVars>
          <dgm:animLvl val="lvl"/>
          <dgm:resizeHandles val="exact"/>
        </dgm:presLayoutVars>
      </dgm:prSet>
      <dgm:spPr/>
      <dgm:t>
        <a:bodyPr/>
        <a:lstStyle/>
        <a:p>
          <a:endParaRPr lang="en-US"/>
        </a:p>
      </dgm:t>
    </dgm:pt>
    <dgm:pt modelId="{7E3C405E-D9FB-4A19-A323-A00D21ECD225}" type="pres">
      <dgm:prSet presAssocID="{40F949A5-6D47-4BB1-A4B6-58861F3A0B04}" presName="parentText" presStyleLbl="node1" presStyleIdx="0" presStyleCnt="1" custScaleY="167159">
        <dgm:presLayoutVars>
          <dgm:chMax val="0"/>
          <dgm:bulletEnabled val="1"/>
        </dgm:presLayoutVars>
      </dgm:prSet>
      <dgm:spPr/>
      <dgm:t>
        <a:bodyPr/>
        <a:lstStyle/>
        <a:p>
          <a:endParaRPr lang="en-US"/>
        </a:p>
      </dgm:t>
    </dgm:pt>
  </dgm:ptLst>
  <dgm:cxnLst>
    <dgm:cxn modelId="{1AE3C4F9-C513-4319-96B4-734F32C74083}" type="presOf" srcId="{E0CA767A-312B-4522-B2F4-48FAEB6ED088}" destId="{CF3CED04-637A-4F2B-8824-E4F059427B98}" srcOrd="0" destOrd="0" presId="urn:microsoft.com/office/officeart/2005/8/layout/vList2"/>
    <dgm:cxn modelId="{782CE856-0AFF-4FA9-9974-A478E5E2770F}" type="presOf" srcId="{40F949A5-6D47-4BB1-A4B6-58861F3A0B04}" destId="{7E3C405E-D9FB-4A19-A323-A00D21ECD225}" srcOrd="0" destOrd="0" presId="urn:microsoft.com/office/officeart/2005/8/layout/vList2"/>
    <dgm:cxn modelId="{7BE3D8AF-031D-4146-BFC0-6828E9B1DBD8}" srcId="{E0CA767A-312B-4522-B2F4-48FAEB6ED088}" destId="{40F949A5-6D47-4BB1-A4B6-58861F3A0B04}" srcOrd="0" destOrd="0" parTransId="{6788AB30-05C5-4480-AFCA-AA5C76867865}" sibTransId="{8FD0E2B7-68E8-4F02-9900-6F6538D024D7}"/>
    <dgm:cxn modelId="{E51A5DE3-3AEB-4DFA-9802-4D3961F02059}" type="presParOf" srcId="{CF3CED04-637A-4F2B-8824-E4F059427B98}" destId="{7E3C405E-D9FB-4A19-A323-A00D21ECD22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41D78F98-529C-48A9-A3D2-8CF872AD314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B11703B-0731-420F-9DDE-8C630EEA7C58}">
      <dgm:prSet custT="1"/>
      <dgm:spPr/>
      <dgm:t>
        <a:bodyPr/>
        <a:lstStyle/>
        <a:p>
          <a:pPr rtl="0"/>
          <a:r>
            <a:rPr lang="en-US" sz="1800" b="1" i="0" baseline="0" dirty="0" smtClean="0">
              <a:latin typeface="+mj-lt"/>
            </a:rPr>
            <a:t>Strategy #7: V4 – Back Testing Results (ver. 12.2018)</a:t>
          </a:r>
          <a:endParaRPr lang="en-US" sz="1800" b="0" i="0" baseline="0" dirty="0">
            <a:latin typeface="+mj-lt"/>
          </a:endParaRPr>
        </a:p>
      </dgm:t>
    </dgm:pt>
    <dgm:pt modelId="{28A374E7-9287-47ED-A908-64E7A3306F64}" type="parTrans" cxnId="{3BF65B2E-F2E2-4776-AB3D-FE021106AA15}">
      <dgm:prSet/>
      <dgm:spPr/>
      <dgm:t>
        <a:bodyPr/>
        <a:lstStyle/>
        <a:p>
          <a:endParaRPr lang="en-US"/>
        </a:p>
      </dgm:t>
    </dgm:pt>
    <dgm:pt modelId="{1E6AB65E-50C0-4A36-BA1F-8947CD4EB4FE}" type="sibTrans" cxnId="{3BF65B2E-F2E2-4776-AB3D-FE021106AA15}">
      <dgm:prSet/>
      <dgm:spPr/>
      <dgm:t>
        <a:bodyPr/>
        <a:lstStyle/>
        <a:p>
          <a:endParaRPr lang="en-US"/>
        </a:p>
      </dgm:t>
    </dgm:pt>
    <dgm:pt modelId="{EC2A72BF-3454-4B69-8896-90F8A7B229E1}" type="pres">
      <dgm:prSet presAssocID="{41D78F98-529C-48A9-A3D2-8CF872AD3142}" presName="linear" presStyleCnt="0">
        <dgm:presLayoutVars>
          <dgm:animLvl val="lvl"/>
          <dgm:resizeHandles val="exact"/>
        </dgm:presLayoutVars>
      </dgm:prSet>
      <dgm:spPr/>
      <dgm:t>
        <a:bodyPr/>
        <a:lstStyle/>
        <a:p>
          <a:endParaRPr lang="en-US"/>
        </a:p>
      </dgm:t>
    </dgm:pt>
    <dgm:pt modelId="{04670596-AE1A-4181-9314-0DB33B77BE81}" type="pres">
      <dgm:prSet presAssocID="{9B11703B-0731-420F-9DDE-8C630EEA7C58}" presName="parentText" presStyleLbl="node1" presStyleIdx="0" presStyleCnt="1" custLinFactNeighborY="-1">
        <dgm:presLayoutVars>
          <dgm:chMax val="0"/>
          <dgm:bulletEnabled val="1"/>
        </dgm:presLayoutVars>
      </dgm:prSet>
      <dgm:spPr/>
      <dgm:t>
        <a:bodyPr/>
        <a:lstStyle/>
        <a:p>
          <a:endParaRPr lang="en-US"/>
        </a:p>
      </dgm:t>
    </dgm:pt>
  </dgm:ptLst>
  <dgm:cxnLst>
    <dgm:cxn modelId="{6E65B428-5400-4F24-8CCD-A47D81E471D8}" type="presOf" srcId="{41D78F98-529C-48A9-A3D2-8CF872AD3142}" destId="{EC2A72BF-3454-4B69-8896-90F8A7B229E1}" srcOrd="0" destOrd="0" presId="urn:microsoft.com/office/officeart/2005/8/layout/vList2"/>
    <dgm:cxn modelId="{3BF65B2E-F2E2-4776-AB3D-FE021106AA15}" srcId="{41D78F98-529C-48A9-A3D2-8CF872AD3142}" destId="{9B11703B-0731-420F-9DDE-8C630EEA7C58}" srcOrd="0" destOrd="0" parTransId="{28A374E7-9287-47ED-A908-64E7A3306F64}" sibTransId="{1E6AB65E-50C0-4A36-BA1F-8947CD4EB4FE}"/>
    <dgm:cxn modelId="{D577ED88-FC67-42E7-AE6C-3A0F6BB11C52}" type="presOf" srcId="{9B11703B-0731-420F-9DDE-8C630EEA7C58}" destId="{04670596-AE1A-4181-9314-0DB33B77BE81}" srcOrd="0" destOrd="0" presId="urn:microsoft.com/office/officeart/2005/8/layout/vList2"/>
    <dgm:cxn modelId="{7A6E3B8F-73B9-42A1-8EE9-F8EADCF9ED41}" type="presParOf" srcId="{EC2A72BF-3454-4B69-8896-90F8A7B229E1}" destId="{04670596-AE1A-4181-9314-0DB33B77BE8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E0CA767A-312B-4522-B2F4-48FAEB6ED08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0F949A5-6D47-4BB1-A4B6-58861F3A0B04}">
      <dgm:prSet custT="1"/>
      <dgm:spPr/>
      <dgm:t>
        <a:bodyPr/>
        <a:lstStyle/>
        <a:p>
          <a:pPr rtl="0"/>
          <a:r>
            <a:rPr lang="en-US" sz="1800" b="1" i="0" baseline="0" dirty="0" smtClean="0">
              <a:latin typeface="+mj-lt"/>
            </a:rPr>
            <a:t>III. Multi Strategy Performance Summary (Real Trading)</a:t>
          </a:r>
          <a:endParaRPr lang="en-US" sz="1800" b="0" i="0" baseline="0" dirty="0">
            <a:latin typeface="+mj-lt"/>
          </a:endParaRPr>
        </a:p>
      </dgm:t>
    </dgm:pt>
    <dgm:pt modelId="{6788AB30-05C5-4480-AFCA-AA5C76867865}" type="parTrans" cxnId="{7BE3D8AF-031D-4146-BFC0-6828E9B1DBD8}">
      <dgm:prSet/>
      <dgm:spPr/>
      <dgm:t>
        <a:bodyPr/>
        <a:lstStyle/>
        <a:p>
          <a:endParaRPr lang="en-US"/>
        </a:p>
      </dgm:t>
    </dgm:pt>
    <dgm:pt modelId="{8FD0E2B7-68E8-4F02-9900-6F6538D024D7}" type="sibTrans" cxnId="{7BE3D8AF-031D-4146-BFC0-6828E9B1DBD8}">
      <dgm:prSet/>
      <dgm:spPr/>
      <dgm:t>
        <a:bodyPr/>
        <a:lstStyle/>
        <a:p>
          <a:endParaRPr lang="en-US"/>
        </a:p>
      </dgm:t>
    </dgm:pt>
    <dgm:pt modelId="{CF3CED04-637A-4F2B-8824-E4F059427B98}" type="pres">
      <dgm:prSet presAssocID="{E0CA767A-312B-4522-B2F4-48FAEB6ED088}" presName="linear" presStyleCnt="0">
        <dgm:presLayoutVars>
          <dgm:animLvl val="lvl"/>
          <dgm:resizeHandles val="exact"/>
        </dgm:presLayoutVars>
      </dgm:prSet>
      <dgm:spPr/>
      <dgm:t>
        <a:bodyPr/>
        <a:lstStyle/>
        <a:p>
          <a:endParaRPr lang="en-US"/>
        </a:p>
      </dgm:t>
    </dgm:pt>
    <dgm:pt modelId="{7E3C405E-D9FB-4A19-A323-A00D21ECD225}" type="pres">
      <dgm:prSet presAssocID="{40F949A5-6D47-4BB1-A4B6-58861F3A0B04}" presName="parentText" presStyleLbl="node1" presStyleIdx="0" presStyleCnt="1" custScaleY="167159">
        <dgm:presLayoutVars>
          <dgm:chMax val="0"/>
          <dgm:bulletEnabled val="1"/>
        </dgm:presLayoutVars>
      </dgm:prSet>
      <dgm:spPr/>
      <dgm:t>
        <a:bodyPr/>
        <a:lstStyle/>
        <a:p>
          <a:endParaRPr lang="en-US"/>
        </a:p>
      </dgm:t>
    </dgm:pt>
  </dgm:ptLst>
  <dgm:cxnLst>
    <dgm:cxn modelId="{A1338F22-1446-41C7-8679-550A2D9CACE7}" type="presOf" srcId="{40F949A5-6D47-4BB1-A4B6-58861F3A0B04}" destId="{7E3C405E-D9FB-4A19-A323-A00D21ECD225}" srcOrd="0" destOrd="0" presId="urn:microsoft.com/office/officeart/2005/8/layout/vList2"/>
    <dgm:cxn modelId="{6F7BF45B-A743-4573-ACB6-0ED219E421A7}" type="presOf" srcId="{E0CA767A-312B-4522-B2F4-48FAEB6ED088}" destId="{CF3CED04-637A-4F2B-8824-E4F059427B98}" srcOrd="0" destOrd="0" presId="urn:microsoft.com/office/officeart/2005/8/layout/vList2"/>
    <dgm:cxn modelId="{7BE3D8AF-031D-4146-BFC0-6828E9B1DBD8}" srcId="{E0CA767A-312B-4522-B2F4-48FAEB6ED088}" destId="{40F949A5-6D47-4BB1-A4B6-58861F3A0B04}" srcOrd="0" destOrd="0" parTransId="{6788AB30-05C5-4480-AFCA-AA5C76867865}" sibTransId="{8FD0E2B7-68E8-4F02-9900-6F6538D024D7}"/>
    <dgm:cxn modelId="{926110C8-A8AE-446C-98DD-F3FF38003114}" type="presParOf" srcId="{CF3CED04-637A-4F2B-8824-E4F059427B98}" destId="{7E3C405E-D9FB-4A19-A323-A00D21ECD22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E0CA767A-312B-4522-B2F4-48FAEB6ED08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0F949A5-6D47-4BB1-A4B6-58861F3A0B04}">
      <dgm:prSet custT="1"/>
      <dgm:spPr/>
      <dgm:t>
        <a:bodyPr/>
        <a:lstStyle/>
        <a:p>
          <a:pPr rtl="0"/>
          <a:r>
            <a:rPr lang="en-US" sz="1800" b="1" i="0" baseline="0" dirty="0" smtClean="0">
              <a:latin typeface="+mj-lt"/>
            </a:rPr>
            <a:t>MS7 Multi Strategy - Back Testing (7 Strategies, V.11/2015)</a:t>
          </a:r>
          <a:endParaRPr lang="en-US" sz="1800" b="0" i="0" baseline="0" dirty="0">
            <a:latin typeface="+mj-lt"/>
          </a:endParaRPr>
        </a:p>
      </dgm:t>
    </dgm:pt>
    <dgm:pt modelId="{6788AB30-05C5-4480-AFCA-AA5C76867865}" type="parTrans" cxnId="{7BE3D8AF-031D-4146-BFC0-6828E9B1DBD8}">
      <dgm:prSet/>
      <dgm:spPr/>
      <dgm:t>
        <a:bodyPr/>
        <a:lstStyle/>
        <a:p>
          <a:endParaRPr lang="en-US"/>
        </a:p>
      </dgm:t>
    </dgm:pt>
    <dgm:pt modelId="{8FD0E2B7-68E8-4F02-9900-6F6538D024D7}" type="sibTrans" cxnId="{7BE3D8AF-031D-4146-BFC0-6828E9B1DBD8}">
      <dgm:prSet/>
      <dgm:spPr/>
      <dgm:t>
        <a:bodyPr/>
        <a:lstStyle/>
        <a:p>
          <a:endParaRPr lang="en-US"/>
        </a:p>
      </dgm:t>
    </dgm:pt>
    <dgm:pt modelId="{CF3CED04-637A-4F2B-8824-E4F059427B98}" type="pres">
      <dgm:prSet presAssocID="{E0CA767A-312B-4522-B2F4-48FAEB6ED088}" presName="linear" presStyleCnt="0">
        <dgm:presLayoutVars>
          <dgm:animLvl val="lvl"/>
          <dgm:resizeHandles val="exact"/>
        </dgm:presLayoutVars>
      </dgm:prSet>
      <dgm:spPr/>
      <dgm:t>
        <a:bodyPr/>
        <a:lstStyle/>
        <a:p>
          <a:endParaRPr lang="en-US"/>
        </a:p>
      </dgm:t>
    </dgm:pt>
    <dgm:pt modelId="{7E3C405E-D9FB-4A19-A323-A00D21ECD225}" type="pres">
      <dgm:prSet presAssocID="{40F949A5-6D47-4BB1-A4B6-58861F3A0B04}" presName="parentText" presStyleLbl="node1" presStyleIdx="0" presStyleCnt="1" custScaleY="167159" custLinFactNeighborX="885" custLinFactNeighborY="33383">
        <dgm:presLayoutVars>
          <dgm:chMax val="0"/>
          <dgm:bulletEnabled val="1"/>
        </dgm:presLayoutVars>
      </dgm:prSet>
      <dgm:spPr/>
      <dgm:t>
        <a:bodyPr/>
        <a:lstStyle/>
        <a:p>
          <a:endParaRPr lang="en-US"/>
        </a:p>
      </dgm:t>
    </dgm:pt>
  </dgm:ptLst>
  <dgm:cxnLst>
    <dgm:cxn modelId="{8DFD198E-798E-4F30-B677-FCB217C7306C}" type="presOf" srcId="{40F949A5-6D47-4BB1-A4B6-58861F3A0B04}" destId="{7E3C405E-D9FB-4A19-A323-A00D21ECD225}" srcOrd="0" destOrd="0" presId="urn:microsoft.com/office/officeart/2005/8/layout/vList2"/>
    <dgm:cxn modelId="{7BE3D8AF-031D-4146-BFC0-6828E9B1DBD8}" srcId="{E0CA767A-312B-4522-B2F4-48FAEB6ED088}" destId="{40F949A5-6D47-4BB1-A4B6-58861F3A0B04}" srcOrd="0" destOrd="0" parTransId="{6788AB30-05C5-4480-AFCA-AA5C76867865}" sibTransId="{8FD0E2B7-68E8-4F02-9900-6F6538D024D7}"/>
    <dgm:cxn modelId="{C7344578-8CF0-429F-A689-CB85D8591CDE}" type="presOf" srcId="{E0CA767A-312B-4522-B2F4-48FAEB6ED088}" destId="{CF3CED04-637A-4F2B-8824-E4F059427B98}" srcOrd="0" destOrd="0" presId="urn:microsoft.com/office/officeart/2005/8/layout/vList2"/>
    <dgm:cxn modelId="{C8CA651D-FC4C-4FC8-8380-48D35C5F2FDB}" type="presParOf" srcId="{CF3CED04-637A-4F2B-8824-E4F059427B98}" destId="{7E3C405E-D9FB-4A19-A323-A00D21ECD22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90C73358-3687-4565-B57B-31F70B254F5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9A9A898-CFAB-40F0-B3CF-BF09CA1B32AC}">
      <dgm:prSet custT="1"/>
      <dgm:spPr/>
      <dgm:t>
        <a:bodyPr/>
        <a:lstStyle/>
        <a:p>
          <a:pPr rtl="0"/>
          <a:r>
            <a:rPr lang="en-US" sz="1800" b="1" dirty="0" smtClean="0"/>
            <a:t>IV. Execution and Risk Controls</a:t>
          </a:r>
          <a:endParaRPr lang="en-US" sz="1800" b="1" dirty="0"/>
        </a:p>
      </dgm:t>
    </dgm:pt>
    <dgm:pt modelId="{93E215EE-BD82-46B3-8309-CC83ACF4BEA6}" type="parTrans" cxnId="{38E8ABF9-93AC-4315-9E4B-8B69968C61E9}">
      <dgm:prSet/>
      <dgm:spPr/>
      <dgm:t>
        <a:bodyPr/>
        <a:lstStyle/>
        <a:p>
          <a:endParaRPr lang="en-US"/>
        </a:p>
      </dgm:t>
    </dgm:pt>
    <dgm:pt modelId="{938FFA0F-B55F-4D17-B705-20647E1BD8CF}" type="sibTrans" cxnId="{38E8ABF9-93AC-4315-9E4B-8B69968C61E9}">
      <dgm:prSet/>
      <dgm:spPr/>
      <dgm:t>
        <a:bodyPr/>
        <a:lstStyle/>
        <a:p>
          <a:endParaRPr lang="en-US"/>
        </a:p>
      </dgm:t>
    </dgm:pt>
    <dgm:pt modelId="{42BB7F3F-165C-40A2-B169-E51A1C78D83A}" type="pres">
      <dgm:prSet presAssocID="{90C73358-3687-4565-B57B-31F70B254F51}" presName="linear" presStyleCnt="0">
        <dgm:presLayoutVars>
          <dgm:animLvl val="lvl"/>
          <dgm:resizeHandles val="exact"/>
        </dgm:presLayoutVars>
      </dgm:prSet>
      <dgm:spPr/>
      <dgm:t>
        <a:bodyPr/>
        <a:lstStyle/>
        <a:p>
          <a:endParaRPr lang="en-US"/>
        </a:p>
      </dgm:t>
    </dgm:pt>
    <dgm:pt modelId="{178DC69A-901A-4C64-8866-B1668DA18258}" type="pres">
      <dgm:prSet presAssocID="{59A9A898-CFAB-40F0-B3CF-BF09CA1B32AC}" presName="parentText" presStyleLbl="node1" presStyleIdx="0" presStyleCnt="1" custScaleY="166995">
        <dgm:presLayoutVars>
          <dgm:chMax val="0"/>
          <dgm:bulletEnabled val="1"/>
        </dgm:presLayoutVars>
      </dgm:prSet>
      <dgm:spPr/>
      <dgm:t>
        <a:bodyPr/>
        <a:lstStyle/>
        <a:p>
          <a:endParaRPr lang="en-US"/>
        </a:p>
      </dgm:t>
    </dgm:pt>
  </dgm:ptLst>
  <dgm:cxnLst>
    <dgm:cxn modelId="{A45B4D51-DD4A-4FAC-A7F7-F0BD18CB7ECC}" type="presOf" srcId="{59A9A898-CFAB-40F0-B3CF-BF09CA1B32AC}" destId="{178DC69A-901A-4C64-8866-B1668DA18258}" srcOrd="0" destOrd="0" presId="urn:microsoft.com/office/officeart/2005/8/layout/vList2"/>
    <dgm:cxn modelId="{7FF23185-29F1-4BA0-A82B-6524219B1455}" type="presOf" srcId="{90C73358-3687-4565-B57B-31F70B254F51}" destId="{42BB7F3F-165C-40A2-B169-E51A1C78D83A}" srcOrd="0" destOrd="0" presId="urn:microsoft.com/office/officeart/2005/8/layout/vList2"/>
    <dgm:cxn modelId="{38E8ABF9-93AC-4315-9E4B-8B69968C61E9}" srcId="{90C73358-3687-4565-B57B-31F70B254F51}" destId="{59A9A898-CFAB-40F0-B3CF-BF09CA1B32AC}" srcOrd="0" destOrd="0" parTransId="{93E215EE-BD82-46B3-8309-CC83ACF4BEA6}" sibTransId="{938FFA0F-B55F-4D17-B705-20647E1BD8CF}"/>
    <dgm:cxn modelId="{58ACAA22-8CCA-423C-9D01-1DA86879B5E9}" type="presParOf" srcId="{42BB7F3F-165C-40A2-B169-E51A1C78D83A}" destId="{178DC69A-901A-4C64-8866-B1668DA1825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90C73358-3687-4565-B57B-31F70B254F5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9A9A898-CFAB-40F0-B3CF-BF09CA1B32AC}">
      <dgm:prSet custT="1"/>
      <dgm:spPr/>
      <dgm:t>
        <a:bodyPr/>
        <a:lstStyle/>
        <a:p>
          <a:pPr rtl="0"/>
          <a:r>
            <a:rPr lang="en-US" sz="1800" b="1" dirty="0" smtClean="0"/>
            <a:t>V. Key Investment Terms</a:t>
          </a:r>
          <a:endParaRPr lang="en-US" sz="1800" b="1" dirty="0"/>
        </a:p>
      </dgm:t>
    </dgm:pt>
    <dgm:pt modelId="{93E215EE-BD82-46B3-8309-CC83ACF4BEA6}" type="parTrans" cxnId="{38E8ABF9-93AC-4315-9E4B-8B69968C61E9}">
      <dgm:prSet/>
      <dgm:spPr/>
      <dgm:t>
        <a:bodyPr/>
        <a:lstStyle/>
        <a:p>
          <a:endParaRPr lang="en-US"/>
        </a:p>
      </dgm:t>
    </dgm:pt>
    <dgm:pt modelId="{938FFA0F-B55F-4D17-B705-20647E1BD8CF}" type="sibTrans" cxnId="{38E8ABF9-93AC-4315-9E4B-8B69968C61E9}">
      <dgm:prSet/>
      <dgm:spPr/>
      <dgm:t>
        <a:bodyPr/>
        <a:lstStyle/>
        <a:p>
          <a:endParaRPr lang="en-US"/>
        </a:p>
      </dgm:t>
    </dgm:pt>
    <dgm:pt modelId="{42BB7F3F-165C-40A2-B169-E51A1C78D83A}" type="pres">
      <dgm:prSet presAssocID="{90C73358-3687-4565-B57B-31F70B254F51}" presName="linear" presStyleCnt="0">
        <dgm:presLayoutVars>
          <dgm:animLvl val="lvl"/>
          <dgm:resizeHandles val="exact"/>
        </dgm:presLayoutVars>
      </dgm:prSet>
      <dgm:spPr/>
      <dgm:t>
        <a:bodyPr/>
        <a:lstStyle/>
        <a:p>
          <a:endParaRPr lang="en-US"/>
        </a:p>
      </dgm:t>
    </dgm:pt>
    <dgm:pt modelId="{178DC69A-901A-4C64-8866-B1668DA18258}" type="pres">
      <dgm:prSet presAssocID="{59A9A898-CFAB-40F0-B3CF-BF09CA1B32AC}" presName="parentText" presStyleLbl="node1" presStyleIdx="0" presStyleCnt="1" custScaleY="166995">
        <dgm:presLayoutVars>
          <dgm:chMax val="0"/>
          <dgm:bulletEnabled val="1"/>
        </dgm:presLayoutVars>
      </dgm:prSet>
      <dgm:spPr/>
      <dgm:t>
        <a:bodyPr/>
        <a:lstStyle/>
        <a:p>
          <a:endParaRPr lang="en-US"/>
        </a:p>
      </dgm:t>
    </dgm:pt>
  </dgm:ptLst>
  <dgm:cxnLst>
    <dgm:cxn modelId="{38E8ABF9-93AC-4315-9E4B-8B69968C61E9}" srcId="{90C73358-3687-4565-B57B-31F70B254F51}" destId="{59A9A898-CFAB-40F0-B3CF-BF09CA1B32AC}" srcOrd="0" destOrd="0" parTransId="{93E215EE-BD82-46B3-8309-CC83ACF4BEA6}" sibTransId="{938FFA0F-B55F-4D17-B705-20647E1BD8CF}"/>
    <dgm:cxn modelId="{EDDE0614-D071-42D2-851C-D01175220C9E}" type="presOf" srcId="{90C73358-3687-4565-B57B-31F70B254F51}" destId="{42BB7F3F-165C-40A2-B169-E51A1C78D83A}" srcOrd="0" destOrd="0" presId="urn:microsoft.com/office/officeart/2005/8/layout/vList2"/>
    <dgm:cxn modelId="{7C7FD434-2D9A-4AF0-922B-87E2E2F3C0E3}" type="presOf" srcId="{59A9A898-CFAB-40F0-B3CF-BF09CA1B32AC}" destId="{178DC69A-901A-4C64-8866-B1668DA18258}" srcOrd="0" destOrd="0" presId="urn:microsoft.com/office/officeart/2005/8/layout/vList2"/>
    <dgm:cxn modelId="{836DD2B3-CB36-490C-B9DC-7DB7DC2C9412}" type="presParOf" srcId="{42BB7F3F-165C-40A2-B169-E51A1C78D83A}" destId="{178DC69A-901A-4C64-8866-B1668DA1825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9E1035B2-9943-43AD-9AA7-83506B4885C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56826BB-15C6-4980-8F26-1B60B388995B}">
      <dgm:prSet custT="1"/>
      <dgm:spPr/>
      <dgm:t>
        <a:bodyPr/>
        <a:lstStyle/>
        <a:p>
          <a:pPr rtl="0"/>
          <a:r>
            <a:rPr lang="en-US" sz="1800" b="1" dirty="0" smtClean="0">
              <a:latin typeface="+mj-lt"/>
            </a:rPr>
            <a:t>VI. Risk Notice</a:t>
          </a:r>
          <a:endParaRPr lang="en-US" sz="1800" b="1" dirty="0">
            <a:latin typeface="+mj-lt"/>
          </a:endParaRPr>
        </a:p>
      </dgm:t>
    </dgm:pt>
    <dgm:pt modelId="{DD71DB5A-478D-43A8-A2C3-6B26DFF8B52C}" type="parTrans" cxnId="{82420BDE-A8FE-4FFB-B503-4CBBDFE2F01C}">
      <dgm:prSet/>
      <dgm:spPr/>
      <dgm:t>
        <a:bodyPr/>
        <a:lstStyle/>
        <a:p>
          <a:endParaRPr lang="en-US"/>
        </a:p>
      </dgm:t>
    </dgm:pt>
    <dgm:pt modelId="{67B59EF3-2232-44D1-9067-397A272E2645}" type="sibTrans" cxnId="{82420BDE-A8FE-4FFB-B503-4CBBDFE2F01C}">
      <dgm:prSet/>
      <dgm:spPr/>
      <dgm:t>
        <a:bodyPr/>
        <a:lstStyle/>
        <a:p>
          <a:endParaRPr lang="en-US"/>
        </a:p>
      </dgm:t>
    </dgm:pt>
    <dgm:pt modelId="{EFFE1114-4387-4C24-B41D-535E8328421A}" type="pres">
      <dgm:prSet presAssocID="{9E1035B2-9943-43AD-9AA7-83506B4885C3}" presName="linear" presStyleCnt="0">
        <dgm:presLayoutVars>
          <dgm:animLvl val="lvl"/>
          <dgm:resizeHandles val="exact"/>
        </dgm:presLayoutVars>
      </dgm:prSet>
      <dgm:spPr/>
      <dgm:t>
        <a:bodyPr/>
        <a:lstStyle/>
        <a:p>
          <a:endParaRPr lang="en-US"/>
        </a:p>
      </dgm:t>
    </dgm:pt>
    <dgm:pt modelId="{2992FABB-856F-4A51-98B2-16A04439E07B}" type="pres">
      <dgm:prSet presAssocID="{456826BB-15C6-4980-8F26-1B60B388995B}" presName="parentText" presStyleLbl="node1" presStyleIdx="0" presStyleCnt="1">
        <dgm:presLayoutVars>
          <dgm:chMax val="0"/>
          <dgm:bulletEnabled val="1"/>
        </dgm:presLayoutVars>
      </dgm:prSet>
      <dgm:spPr/>
      <dgm:t>
        <a:bodyPr/>
        <a:lstStyle/>
        <a:p>
          <a:endParaRPr lang="en-US"/>
        </a:p>
      </dgm:t>
    </dgm:pt>
  </dgm:ptLst>
  <dgm:cxnLst>
    <dgm:cxn modelId="{82420BDE-A8FE-4FFB-B503-4CBBDFE2F01C}" srcId="{9E1035B2-9943-43AD-9AA7-83506B4885C3}" destId="{456826BB-15C6-4980-8F26-1B60B388995B}" srcOrd="0" destOrd="0" parTransId="{DD71DB5A-478D-43A8-A2C3-6B26DFF8B52C}" sibTransId="{67B59EF3-2232-44D1-9067-397A272E2645}"/>
    <dgm:cxn modelId="{B91E8765-4381-430C-A909-BC6A2BEE2C0F}" type="presOf" srcId="{456826BB-15C6-4980-8F26-1B60B388995B}" destId="{2992FABB-856F-4A51-98B2-16A04439E07B}" srcOrd="0" destOrd="0" presId="urn:microsoft.com/office/officeart/2005/8/layout/vList2"/>
    <dgm:cxn modelId="{CA4386E1-13D8-4E64-B4C9-0C40B45EC73B}" type="presOf" srcId="{9E1035B2-9943-43AD-9AA7-83506B4885C3}" destId="{EFFE1114-4387-4C24-B41D-535E8328421A}" srcOrd="0" destOrd="0" presId="urn:microsoft.com/office/officeart/2005/8/layout/vList2"/>
    <dgm:cxn modelId="{387FBCAB-FEE8-4B7A-B1FD-F87DAF5327CC}" type="presParOf" srcId="{EFFE1114-4387-4C24-B41D-535E8328421A}" destId="{2992FABB-856F-4A51-98B2-16A04439E07B}"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FEF71F62-798B-4FAF-9456-504B96427C7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387DBAF-7B02-4FAD-8EF3-3B5C9968A61E}">
      <dgm:prSet/>
      <dgm:spPr/>
      <dgm:t>
        <a:bodyPr/>
        <a:lstStyle/>
        <a:p>
          <a:pPr rtl="0"/>
          <a:r>
            <a:rPr lang="en-US" b="1" dirty="0" smtClean="0"/>
            <a:t>VII. Getting Started</a:t>
          </a:r>
          <a:endParaRPr lang="en-US" b="1" dirty="0"/>
        </a:p>
      </dgm:t>
    </dgm:pt>
    <dgm:pt modelId="{0010B947-3C3D-41FA-93EF-D1AB572012A7}" type="parTrans" cxnId="{8906B120-AA77-4ABB-8FC0-61F1B4CD7CA8}">
      <dgm:prSet/>
      <dgm:spPr/>
      <dgm:t>
        <a:bodyPr/>
        <a:lstStyle/>
        <a:p>
          <a:endParaRPr lang="en-US"/>
        </a:p>
      </dgm:t>
    </dgm:pt>
    <dgm:pt modelId="{288BE1E3-17F4-4BA5-9837-044FC1E26E62}" type="sibTrans" cxnId="{8906B120-AA77-4ABB-8FC0-61F1B4CD7CA8}">
      <dgm:prSet/>
      <dgm:spPr/>
      <dgm:t>
        <a:bodyPr/>
        <a:lstStyle/>
        <a:p>
          <a:endParaRPr lang="en-US"/>
        </a:p>
      </dgm:t>
    </dgm:pt>
    <dgm:pt modelId="{7C8564A3-BF93-47B2-AA2E-D9652B302FEC}" type="pres">
      <dgm:prSet presAssocID="{FEF71F62-798B-4FAF-9456-504B96427C7C}" presName="linear" presStyleCnt="0">
        <dgm:presLayoutVars>
          <dgm:animLvl val="lvl"/>
          <dgm:resizeHandles val="exact"/>
        </dgm:presLayoutVars>
      </dgm:prSet>
      <dgm:spPr/>
      <dgm:t>
        <a:bodyPr/>
        <a:lstStyle/>
        <a:p>
          <a:endParaRPr lang="en-US"/>
        </a:p>
      </dgm:t>
    </dgm:pt>
    <dgm:pt modelId="{354E41CB-BA2E-474F-A7BB-80E92496C92B}" type="pres">
      <dgm:prSet presAssocID="{1387DBAF-7B02-4FAD-8EF3-3B5C9968A61E}" presName="parentText" presStyleLbl="node1" presStyleIdx="0" presStyleCnt="1">
        <dgm:presLayoutVars>
          <dgm:chMax val="0"/>
          <dgm:bulletEnabled val="1"/>
        </dgm:presLayoutVars>
      </dgm:prSet>
      <dgm:spPr/>
      <dgm:t>
        <a:bodyPr/>
        <a:lstStyle/>
        <a:p>
          <a:endParaRPr lang="en-US"/>
        </a:p>
      </dgm:t>
    </dgm:pt>
  </dgm:ptLst>
  <dgm:cxnLst>
    <dgm:cxn modelId="{8906B120-AA77-4ABB-8FC0-61F1B4CD7CA8}" srcId="{FEF71F62-798B-4FAF-9456-504B96427C7C}" destId="{1387DBAF-7B02-4FAD-8EF3-3B5C9968A61E}" srcOrd="0" destOrd="0" parTransId="{0010B947-3C3D-41FA-93EF-D1AB572012A7}" sibTransId="{288BE1E3-17F4-4BA5-9837-044FC1E26E62}"/>
    <dgm:cxn modelId="{5F5B833C-0248-4E1A-B8EF-1790CC9F98AE}" type="presOf" srcId="{FEF71F62-798B-4FAF-9456-504B96427C7C}" destId="{7C8564A3-BF93-47B2-AA2E-D9652B302FEC}" srcOrd="0" destOrd="0" presId="urn:microsoft.com/office/officeart/2005/8/layout/vList2"/>
    <dgm:cxn modelId="{656BCE12-68B1-4DE2-8443-9142B23FD90A}" type="presOf" srcId="{1387DBAF-7B02-4FAD-8EF3-3B5C9968A61E}" destId="{354E41CB-BA2E-474F-A7BB-80E92496C92B}" srcOrd="0" destOrd="0" presId="urn:microsoft.com/office/officeart/2005/8/layout/vList2"/>
    <dgm:cxn modelId="{02C91F2E-D113-4290-8B24-963F9338387B}" type="presParOf" srcId="{7C8564A3-BF93-47B2-AA2E-D9652B302FEC}" destId="{354E41CB-BA2E-474F-A7BB-80E92496C92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683E3263-9691-4B17-BF2E-6DD212D462E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564CE92-AF4F-41E9-9909-0402C4FBFC94}">
      <dgm:prSet/>
      <dgm:spPr/>
      <dgm:t>
        <a:bodyPr/>
        <a:lstStyle/>
        <a:p>
          <a:pPr rtl="0"/>
          <a:r>
            <a:rPr lang="en-US" b="1" dirty="0" smtClean="0">
              <a:latin typeface="+mj-lt"/>
            </a:rPr>
            <a:t>VIII. Contact Information</a:t>
          </a:r>
          <a:endParaRPr lang="en-US" b="1" dirty="0">
            <a:latin typeface="+mj-lt"/>
          </a:endParaRPr>
        </a:p>
      </dgm:t>
    </dgm:pt>
    <dgm:pt modelId="{0005B306-D754-4EB7-9C5F-D11457228195}" type="parTrans" cxnId="{C90FDDE7-BBF0-4DCE-B39C-CA69B9F82A81}">
      <dgm:prSet/>
      <dgm:spPr/>
      <dgm:t>
        <a:bodyPr/>
        <a:lstStyle/>
        <a:p>
          <a:endParaRPr lang="en-US"/>
        </a:p>
      </dgm:t>
    </dgm:pt>
    <dgm:pt modelId="{6743B761-BAA9-4748-826C-2534420B62B6}" type="sibTrans" cxnId="{C90FDDE7-BBF0-4DCE-B39C-CA69B9F82A81}">
      <dgm:prSet/>
      <dgm:spPr/>
      <dgm:t>
        <a:bodyPr/>
        <a:lstStyle/>
        <a:p>
          <a:endParaRPr lang="en-US"/>
        </a:p>
      </dgm:t>
    </dgm:pt>
    <dgm:pt modelId="{E5DF6EF9-63DE-4210-A2D5-8130C4A40DF8}" type="pres">
      <dgm:prSet presAssocID="{683E3263-9691-4B17-BF2E-6DD212D462E2}" presName="linear" presStyleCnt="0">
        <dgm:presLayoutVars>
          <dgm:animLvl val="lvl"/>
          <dgm:resizeHandles val="exact"/>
        </dgm:presLayoutVars>
      </dgm:prSet>
      <dgm:spPr/>
      <dgm:t>
        <a:bodyPr/>
        <a:lstStyle/>
        <a:p>
          <a:endParaRPr lang="en-US"/>
        </a:p>
      </dgm:t>
    </dgm:pt>
    <dgm:pt modelId="{A23876A4-3DAB-4D85-B17C-634146795B95}" type="pres">
      <dgm:prSet presAssocID="{7564CE92-AF4F-41E9-9909-0402C4FBFC94}" presName="parentText" presStyleLbl="node1" presStyleIdx="0" presStyleCnt="1" custLinFactNeighborX="855" custLinFactNeighborY="-2103">
        <dgm:presLayoutVars>
          <dgm:chMax val="0"/>
          <dgm:bulletEnabled val="1"/>
        </dgm:presLayoutVars>
      </dgm:prSet>
      <dgm:spPr/>
      <dgm:t>
        <a:bodyPr/>
        <a:lstStyle/>
        <a:p>
          <a:endParaRPr lang="en-US"/>
        </a:p>
      </dgm:t>
    </dgm:pt>
  </dgm:ptLst>
  <dgm:cxnLst>
    <dgm:cxn modelId="{C90FDDE7-BBF0-4DCE-B39C-CA69B9F82A81}" srcId="{683E3263-9691-4B17-BF2E-6DD212D462E2}" destId="{7564CE92-AF4F-41E9-9909-0402C4FBFC94}" srcOrd="0" destOrd="0" parTransId="{0005B306-D754-4EB7-9C5F-D11457228195}" sibTransId="{6743B761-BAA9-4748-826C-2534420B62B6}"/>
    <dgm:cxn modelId="{CEDA195E-2E44-4F0E-918D-19B9BAD62FDC}" type="presOf" srcId="{7564CE92-AF4F-41E9-9909-0402C4FBFC94}" destId="{A23876A4-3DAB-4D85-B17C-634146795B95}" srcOrd="0" destOrd="0" presId="urn:microsoft.com/office/officeart/2005/8/layout/vList2"/>
    <dgm:cxn modelId="{40B8CD30-0A67-4E61-B536-67AFB5A3DA40}" type="presOf" srcId="{683E3263-9691-4B17-BF2E-6DD212D462E2}" destId="{E5DF6EF9-63DE-4210-A2D5-8130C4A40DF8}" srcOrd="0" destOrd="0" presId="urn:microsoft.com/office/officeart/2005/8/layout/vList2"/>
    <dgm:cxn modelId="{A448D6D7-63F9-4000-983C-145983F02EE9}" type="presParOf" srcId="{E5DF6EF9-63DE-4210-A2D5-8130C4A40DF8}" destId="{A23876A4-3DAB-4D85-B17C-634146795B9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F54342-5700-48DC-9098-3707355EFED5}">
      <dsp:nvSpPr>
        <dsp:cNvPr id="0" name=""/>
        <dsp:cNvSpPr/>
      </dsp:nvSpPr>
      <dsp:spPr>
        <a:xfrm>
          <a:off x="0" y="39"/>
          <a:ext cx="7924800" cy="3808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Table of Contents</a:t>
          </a:r>
          <a:endParaRPr lang="en-US" sz="1800" b="1" kern="1200" dirty="0">
            <a:latin typeface="+mj-lt"/>
          </a:endParaRPr>
        </a:p>
      </dsp:txBody>
      <dsp:txXfrm>
        <a:off x="18593" y="18632"/>
        <a:ext cx="7887614" cy="3437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77D3F9-3D34-4E96-AE0B-D4E8E940AAD8}">
      <dsp:nvSpPr>
        <dsp:cNvPr id="0" name=""/>
        <dsp:cNvSpPr/>
      </dsp:nvSpPr>
      <dsp:spPr>
        <a:xfrm>
          <a:off x="0" y="186"/>
          <a:ext cx="8305800" cy="3806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I. Introduction to the Quant Trading Team</a:t>
          </a:r>
          <a:endParaRPr lang="en-US" sz="1800" b="1" kern="1200" dirty="0">
            <a:latin typeface="+mj-lt"/>
          </a:endParaRPr>
        </a:p>
      </dsp:txBody>
      <dsp:txXfrm>
        <a:off x="18581" y="18767"/>
        <a:ext cx="8268638" cy="3434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68016A-710B-4F5E-8991-940E6F4DE8AB}">
      <dsp:nvSpPr>
        <dsp:cNvPr id="0" name=""/>
        <dsp:cNvSpPr/>
      </dsp:nvSpPr>
      <dsp:spPr>
        <a:xfrm>
          <a:off x="0" y="165"/>
          <a:ext cx="8382000" cy="3623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t>What Do </a:t>
          </a:r>
          <a:r>
            <a:rPr lang="en-US" sz="1800" b="1" kern="1200" dirty="0" smtClean="0">
              <a:latin typeface="+mj-lt"/>
            </a:rPr>
            <a:t>We</a:t>
          </a:r>
          <a:r>
            <a:rPr lang="en-US" sz="1800" b="1" kern="1200" dirty="0" smtClean="0"/>
            <a:t> Offer</a:t>
          </a:r>
          <a:endParaRPr lang="en-US" sz="1800" b="1" kern="1200" dirty="0"/>
        </a:p>
      </dsp:txBody>
      <dsp:txXfrm>
        <a:off x="17690" y="17855"/>
        <a:ext cx="8346620" cy="327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08E7D-F08D-4286-BDF0-05E04F4FDEBA}">
      <dsp:nvSpPr>
        <dsp:cNvPr id="0" name=""/>
        <dsp:cNvSpPr/>
      </dsp:nvSpPr>
      <dsp:spPr>
        <a:xfrm>
          <a:off x="0" y="55"/>
          <a:ext cx="8382000" cy="3808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How is Our Investment Process Different – Currency Portfolio Trading</a:t>
          </a:r>
          <a:endParaRPr lang="en-US" sz="1800" b="1" kern="1200" dirty="0">
            <a:latin typeface="+mj-lt"/>
          </a:endParaRPr>
        </a:p>
      </dsp:txBody>
      <dsp:txXfrm>
        <a:off x="18593" y="18648"/>
        <a:ext cx="8344814" cy="3437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222FC6-D903-4EB8-BF10-CD4C3FE2CBE1}">
      <dsp:nvSpPr>
        <dsp:cNvPr id="0" name=""/>
        <dsp:cNvSpPr/>
      </dsp:nvSpPr>
      <dsp:spPr>
        <a:xfrm>
          <a:off x="0" y="8856"/>
          <a:ext cx="8686800" cy="421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II. Strategies Overview</a:t>
          </a:r>
          <a:endParaRPr lang="en-US" sz="1800" b="1" kern="1200" dirty="0">
            <a:latin typeface="+mj-lt"/>
          </a:endParaRPr>
        </a:p>
      </dsp:txBody>
      <dsp:txXfrm>
        <a:off x="20561" y="29417"/>
        <a:ext cx="8645678" cy="3800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C332A-157F-44C6-A3FE-6AE22DC9915A}">
      <dsp:nvSpPr>
        <dsp:cNvPr id="0" name=""/>
        <dsp:cNvSpPr/>
      </dsp:nvSpPr>
      <dsp:spPr>
        <a:xfrm>
          <a:off x="0" y="55"/>
          <a:ext cx="8153400" cy="3808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t>Investment Philosophy – </a:t>
          </a:r>
          <a:r>
            <a:rPr lang="en-US" sz="1800" b="1" kern="1200" dirty="0" smtClean="0">
              <a:latin typeface="+mj-lt"/>
            </a:rPr>
            <a:t>Currency</a:t>
          </a:r>
          <a:r>
            <a:rPr lang="en-US" sz="1800" b="1" kern="1200" dirty="0" smtClean="0"/>
            <a:t> Portfolio Trading</a:t>
          </a:r>
          <a:endParaRPr lang="en-US" sz="1800" b="1" kern="1200" dirty="0"/>
        </a:p>
      </dsp:txBody>
      <dsp:txXfrm>
        <a:off x="18593" y="18648"/>
        <a:ext cx="8116214" cy="3437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DD89C-C1DC-4E6F-9316-B155D571ABAD}">
      <dsp:nvSpPr>
        <dsp:cNvPr id="0" name=""/>
        <dsp:cNvSpPr/>
      </dsp:nvSpPr>
      <dsp:spPr>
        <a:xfrm>
          <a:off x="0" y="55"/>
          <a:ext cx="8763000" cy="3808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Strategy #1: FX Index </a:t>
          </a:r>
          <a:r>
            <a:rPr lang="en-US" sz="1800" b="1" kern="1200" dirty="0" err="1" smtClean="0">
              <a:latin typeface="+mj-lt"/>
            </a:rPr>
            <a:t>Arb</a:t>
          </a:r>
          <a:r>
            <a:rPr lang="en-US" sz="1800" b="1" kern="1200" dirty="0" smtClean="0">
              <a:latin typeface="+mj-lt"/>
            </a:rPr>
            <a:t> – Currency Trading Program (FXIA)</a:t>
          </a:r>
          <a:endParaRPr lang="en-US" sz="1800" b="1" kern="1200" dirty="0">
            <a:latin typeface="+mj-lt"/>
          </a:endParaRPr>
        </a:p>
      </dsp:txBody>
      <dsp:txXfrm>
        <a:off x="18593" y="18648"/>
        <a:ext cx="8725814" cy="3437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CDD27A-3B58-43B1-86D6-8F9676CEC970}">
      <dsp:nvSpPr>
        <dsp:cNvPr id="0" name=""/>
        <dsp:cNvSpPr/>
      </dsp:nvSpPr>
      <dsp:spPr>
        <a:xfrm>
          <a:off x="0" y="55"/>
          <a:ext cx="8153400" cy="3808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Strategy #1: FX Index </a:t>
          </a:r>
          <a:r>
            <a:rPr lang="en-US" sz="1800" b="1" kern="1200" dirty="0" err="1" smtClean="0">
              <a:latin typeface="+mj-lt"/>
            </a:rPr>
            <a:t>Arb</a:t>
          </a:r>
          <a:r>
            <a:rPr lang="en-US" sz="1800" b="1" kern="1200" dirty="0" smtClean="0">
              <a:latin typeface="+mj-lt"/>
            </a:rPr>
            <a:t> – Cont’d</a:t>
          </a:r>
          <a:endParaRPr lang="en-US" sz="1800" b="1" kern="1200" dirty="0">
            <a:latin typeface="+mj-lt"/>
          </a:endParaRPr>
        </a:p>
      </dsp:txBody>
      <dsp:txXfrm>
        <a:off x="18593" y="18648"/>
        <a:ext cx="8116214" cy="34370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CFA12F-03B5-4ACA-8E46-947ECC2D6A75}">
      <dsp:nvSpPr>
        <dsp:cNvPr id="0" name=""/>
        <dsp:cNvSpPr/>
      </dsp:nvSpPr>
      <dsp:spPr>
        <a:xfrm>
          <a:off x="0" y="55"/>
          <a:ext cx="8458200" cy="3808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Strategy #1: FX Index </a:t>
          </a:r>
          <a:r>
            <a:rPr lang="en-US" sz="1800" b="1" kern="1200" dirty="0" err="1" smtClean="0">
              <a:latin typeface="+mj-lt"/>
            </a:rPr>
            <a:t>Arb</a:t>
          </a:r>
          <a:r>
            <a:rPr lang="en-US" sz="1800" b="1" kern="1200" dirty="0" smtClean="0">
              <a:latin typeface="+mj-lt"/>
            </a:rPr>
            <a:t> – Performance Summary (Real Trading)</a:t>
          </a:r>
          <a:endParaRPr lang="en-US" sz="1800" b="0" kern="1200" dirty="0">
            <a:latin typeface="+mj-lt"/>
          </a:endParaRPr>
        </a:p>
      </dsp:txBody>
      <dsp:txXfrm>
        <a:off x="18593" y="18648"/>
        <a:ext cx="8421014" cy="34370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1368F9-FA11-4F9B-84E3-B74F9DBB110C}">
      <dsp:nvSpPr>
        <dsp:cNvPr id="0" name=""/>
        <dsp:cNvSpPr/>
      </dsp:nvSpPr>
      <dsp:spPr>
        <a:xfrm>
          <a:off x="0" y="165"/>
          <a:ext cx="8153400" cy="3623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Strategy #1: FX Index </a:t>
          </a:r>
          <a:r>
            <a:rPr lang="en-US" sz="1800" b="1" kern="1200" dirty="0" err="1" smtClean="0">
              <a:latin typeface="+mj-lt"/>
            </a:rPr>
            <a:t>Arb</a:t>
          </a:r>
          <a:r>
            <a:rPr lang="en-US" sz="1800" b="1" kern="1200" dirty="0" smtClean="0">
              <a:latin typeface="+mj-lt"/>
            </a:rPr>
            <a:t> – Back Testing Results</a:t>
          </a:r>
          <a:endParaRPr lang="en-US" sz="1800" b="0" kern="1200" dirty="0">
            <a:latin typeface="+mj-lt"/>
          </a:endParaRPr>
        </a:p>
      </dsp:txBody>
      <dsp:txXfrm>
        <a:off x="17690" y="17855"/>
        <a:ext cx="8118020" cy="327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50D03A-DDE1-4604-8F9A-70FF3695917D}">
      <dsp:nvSpPr>
        <dsp:cNvPr id="0" name=""/>
        <dsp:cNvSpPr/>
      </dsp:nvSpPr>
      <dsp:spPr>
        <a:xfrm>
          <a:off x="0" y="55"/>
          <a:ext cx="8763000" cy="3808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Strategy #2: FX Basket Quant – Currency Trading Program (FXBQ)</a:t>
          </a:r>
          <a:endParaRPr lang="en-US" sz="1800" b="1" kern="1200" dirty="0">
            <a:latin typeface="+mj-lt"/>
          </a:endParaRPr>
        </a:p>
      </dsp:txBody>
      <dsp:txXfrm>
        <a:off x="18593" y="18648"/>
        <a:ext cx="8725814" cy="34370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EDC812-EEF4-4E9B-9BED-6E6800581DEC}">
      <dsp:nvSpPr>
        <dsp:cNvPr id="0" name=""/>
        <dsp:cNvSpPr/>
      </dsp:nvSpPr>
      <dsp:spPr>
        <a:xfrm>
          <a:off x="0" y="55"/>
          <a:ext cx="8534400" cy="3808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#2: FX Basket Quant – Cont’d</a:t>
          </a:r>
          <a:endParaRPr lang="en-US" sz="1800" b="1" i="0" kern="1200" baseline="0" dirty="0">
            <a:latin typeface="+mj-lt"/>
          </a:endParaRPr>
        </a:p>
      </dsp:txBody>
      <dsp:txXfrm>
        <a:off x="18593" y="18648"/>
        <a:ext cx="8497214" cy="34370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62742E-1CF0-4F57-BA0F-92F118328F1F}">
      <dsp:nvSpPr>
        <dsp:cNvPr id="0" name=""/>
        <dsp:cNvSpPr/>
      </dsp:nvSpPr>
      <dsp:spPr>
        <a:xfrm>
          <a:off x="0" y="186"/>
          <a:ext cx="8534400" cy="3806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#2: FX Basket Quant – Performance Summary (Real Trading)</a:t>
          </a:r>
          <a:endParaRPr lang="en-US" sz="1800" b="0" i="0" kern="1200" baseline="0" dirty="0">
            <a:latin typeface="+mj-lt"/>
          </a:endParaRPr>
        </a:p>
      </dsp:txBody>
      <dsp:txXfrm>
        <a:off x="18581" y="18767"/>
        <a:ext cx="8497238" cy="34346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A88FF-F7CA-4203-A1BD-D1EF626D7B52}">
      <dsp:nvSpPr>
        <dsp:cNvPr id="0" name=""/>
        <dsp:cNvSpPr/>
      </dsp:nvSpPr>
      <dsp:spPr>
        <a:xfrm>
          <a:off x="0" y="165"/>
          <a:ext cx="8001000" cy="3623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#2: FX Basket</a:t>
          </a:r>
          <a:r>
            <a:rPr lang="en-US" sz="1800" b="1" i="0" kern="1200" dirty="0" smtClean="0">
              <a:latin typeface="+mj-lt"/>
            </a:rPr>
            <a:t> Quant</a:t>
          </a:r>
          <a:r>
            <a:rPr lang="en-US" sz="1800" b="1" i="0" kern="1200" baseline="0" dirty="0" smtClean="0">
              <a:latin typeface="+mj-lt"/>
            </a:rPr>
            <a:t> – Back Testing Results</a:t>
          </a:r>
          <a:endParaRPr lang="en-US" sz="1800" b="0" i="0" kern="1200" baseline="0" dirty="0">
            <a:latin typeface="+mj-lt"/>
          </a:endParaRPr>
        </a:p>
      </dsp:txBody>
      <dsp:txXfrm>
        <a:off x="17690" y="17855"/>
        <a:ext cx="7965620" cy="3270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29567D-DC2E-47EC-A0E0-7354036FEFAD}">
      <dsp:nvSpPr>
        <dsp:cNvPr id="0" name=""/>
        <dsp:cNvSpPr/>
      </dsp:nvSpPr>
      <dsp:spPr>
        <a:xfrm>
          <a:off x="0" y="55"/>
          <a:ext cx="8839200" cy="3808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#3: FX Quant 11 – Currency Trading Program (FXQ11)</a:t>
          </a:r>
          <a:endParaRPr lang="en-US" sz="1800" b="1" i="0" kern="1200" baseline="0" dirty="0">
            <a:latin typeface="+mj-lt"/>
          </a:endParaRPr>
        </a:p>
      </dsp:txBody>
      <dsp:txXfrm>
        <a:off x="18593" y="18648"/>
        <a:ext cx="8802014" cy="34370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01FCA6-80D7-469B-B28D-5E66DE9673CF}">
      <dsp:nvSpPr>
        <dsp:cNvPr id="0" name=""/>
        <dsp:cNvSpPr/>
      </dsp:nvSpPr>
      <dsp:spPr>
        <a:xfrm>
          <a:off x="0" y="55"/>
          <a:ext cx="8839200" cy="3808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#3: FX Quant 11 – Cont’d</a:t>
          </a:r>
          <a:endParaRPr lang="en-US" sz="1800" b="1" i="0" kern="1200" baseline="0" dirty="0">
            <a:latin typeface="+mj-lt"/>
          </a:endParaRPr>
        </a:p>
      </dsp:txBody>
      <dsp:txXfrm>
        <a:off x="18593" y="18648"/>
        <a:ext cx="8802014" cy="34370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C405E-D9FB-4A19-A323-A00D21ECD225}">
      <dsp:nvSpPr>
        <dsp:cNvPr id="0" name=""/>
        <dsp:cNvSpPr/>
      </dsp:nvSpPr>
      <dsp:spPr>
        <a:xfrm>
          <a:off x="0" y="186"/>
          <a:ext cx="8763000" cy="3806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#3: FX Quant</a:t>
          </a:r>
          <a:r>
            <a:rPr lang="en-US" sz="1800" b="1" i="0" kern="1200" dirty="0" smtClean="0">
              <a:latin typeface="+mj-lt"/>
            </a:rPr>
            <a:t> 11</a:t>
          </a:r>
          <a:r>
            <a:rPr lang="en-US" sz="1800" b="1" i="0" kern="1200" baseline="0" dirty="0" smtClean="0">
              <a:latin typeface="+mj-lt"/>
            </a:rPr>
            <a:t> – Performance Summary (Real Trading)</a:t>
          </a:r>
          <a:endParaRPr lang="en-US" sz="1800" b="0" i="0" kern="1200" baseline="0" dirty="0">
            <a:latin typeface="+mj-lt"/>
          </a:endParaRPr>
        </a:p>
      </dsp:txBody>
      <dsp:txXfrm>
        <a:off x="18581" y="18767"/>
        <a:ext cx="8725838" cy="34346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70596-AE1A-4181-9314-0DB33B77BE81}">
      <dsp:nvSpPr>
        <dsp:cNvPr id="0" name=""/>
        <dsp:cNvSpPr/>
      </dsp:nvSpPr>
      <dsp:spPr>
        <a:xfrm>
          <a:off x="0" y="162"/>
          <a:ext cx="7772400" cy="3623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#3: FX </a:t>
          </a:r>
          <a:r>
            <a:rPr lang="en-US" sz="1800" b="1" i="0" kern="1200" dirty="0" smtClean="0">
              <a:latin typeface="+mj-lt"/>
            </a:rPr>
            <a:t>Quant 11</a:t>
          </a:r>
          <a:r>
            <a:rPr lang="en-US" sz="1800" b="1" i="0" kern="1200" baseline="0" dirty="0" smtClean="0">
              <a:latin typeface="+mj-lt"/>
            </a:rPr>
            <a:t> – Back Testing Results (Ver.12/2012)</a:t>
          </a:r>
          <a:endParaRPr lang="en-US" sz="1800" b="0" i="0" kern="1200" baseline="0" dirty="0">
            <a:latin typeface="+mj-lt"/>
          </a:endParaRPr>
        </a:p>
      </dsp:txBody>
      <dsp:txXfrm>
        <a:off x="17690" y="17852"/>
        <a:ext cx="7737020" cy="32700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29567D-DC2E-47EC-A0E0-7354036FEFAD}">
      <dsp:nvSpPr>
        <dsp:cNvPr id="0" name=""/>
        <dsp:cNvSpPr/>
      </dsp:nvSpPr>
      <dsp:spPr>
        <a:xfrm>
          <a:off x="0" y="55"/>
          <a:ext cx="8839200" cy="3808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#4: FXC – Currency Trading Program</a:t>
          </a:r>
          <a:endParaRPr lang="en-US" sz="1800" b="1" i="0" kern="1200" baseline="0" dirty="0">
            <a:latin typeface="+mj-lt"/>
          </a:endParaRPr>
        </a:p>
      </dsp:txBody>
      <dsp:txXfrm>
        <a:off x="18593" y="18648"/>
        <a:ext cx="8802014" cy="34370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C405E-D9FB-4A19-A323-A00D21ECD225}">
      <dsp:nvSpPr>
        <dsp:cNvPr id="0" name=""/>
        <dsp:cNvSpPr/>
      </dsp:nvSpPr>
      <dsp:spPr>
        <a:xfrm>
          <a:off x="0" y="186"/>
          <a:ext cx="8534400" cy="380627"/>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#4: FXC – </a:t>
          </a:r>
          <a:r>
            <a:rPr lang="en-US" sz="1800" b="1" i="0" kern="1200" baseline="0" dirty="0" err="1" smtClean="0">
              <a:latin typeface="+mj-lt"/>
            </a:rPr>
            <a:t>Perf</a:t>
          </a:r>
          <a:r>
            <a:rPr lang="en-US" sz="1800" b="1" i="0" kern="1200" baseline="0" dirty="0" smtClean="0">
              <a:latin typeface="+mj-lt"/>
            </a:rPr>
            <a:t>. Summary (Real Trading)</a:t>
          </a:r>
          <a:endParaRPr lang="en-US" sz="1800" b="0" i="0" kern="1200" baseline="0" dirty="0">
            <a:latin typeface="+mj-lt"/>
          </a:endParaRPr>
        </a:p>
      </dsp:txBody>
      <dsp:txXfrm>
        <a:off x="18581" y="18767"/>
        <a:ext cx="8497238" cy="34346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70596-AE1A-4181-9314-0DB33B77BE81}">
      <dsp:nvSpPr>
        <dsp:cNvPr id="0" name=""/>
        <dsp:cNvSpPr/>
      </dsp:nvSpPr>
      <dsp:spPr>
        <a:xfrm>
          <a:off x="0" y="162"/>
          <a:ext cx="7696200" cy="362380"/>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#4: FXC – Simulated Trading Results</a:t>
          </a:r>
          <a:endParaRPr lang="en-US" sz="1800" b="0" i="0" kern="1200" baseline="0" dirty="0">
            <a:latin typeface="+mj-lt"/>
          </a:endParaRPr>
        </a:p>
      </dsp:txBody>
      <dsp:txXfrm>
        <a:off x="17690" y="17852"/>
        <a:ext cx="7660820" cy="32700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DD89C-C1DC-4E6F-9316-B155D571ABAD}">
      <dsp:nvSpPr>
        <dsp:cNvPr id="0" name=""/>
        <dsp:cNvSpPr/>
      </dsp:nvSpPr>
      <dsp:spPr>
        <a:xfrm>
          <a:off x="0" y="55"/>
          <a:ext cx="8763000" cy="3808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Strategy #5: V1 – Volatility Trading Program</a:t>
          </a:r>
          <a:endParaRPr lang="en-US" sz="1800" b="1" kern="1200" dirty="0">
            <a:latin typeface="+mj-lt"/>
          </a:endParaRPr>
        </a:p>
      </dsp:txBody>
      <dsp:txXfrm>
        <a:off x="18593" y="18648"/>
        <a:ext cx="8725814" cy="34370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39B05A-E2DA-4203-B9A8-40F33992D2E5}">
      <dsp:nvSpPr>
        <dsp:cNvPr id="0" name=""/>
        <dsp:cNvSpPr/>
      </dsp:nvSpPr>
      <dsp:spPr>
        <a:xfrm>
          <a:off x="0" y="185"/>
          <a:ext cx="8382000" cy="36896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Strategy #5: V1 – Cont’d</a:t>
          </a:r>
          <a:endParaRPr lang="en-US" sz="1800" b="1" kern="1200" dirty="0">
            <a:latin typeface="+mj-lt"/>
          </a:endParaRPr>
        </a:p>
      </dsp:txBody>
      <dsp:txXfrm>
        <a:off x="18011" y="18196"/>
        <a:ext cx="8345978" cy="33293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C405E-D9FB-4A19-A323-A00D21ECD225}">
      <dsp:nvSpPr>
        <dsp:cNvPr id="0" name=""/>
        <dsp:cNvSpPr/>
      </dsp:nvSpPr>
      <dsp:spPr>
        <a:xfrm>
          <a:off x="0" y="186"/>
          <a:ext cx="8610600" cy="3806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#5:  V1 – Performance Summary (Real Trading)</a:t>
          </a:r>
          <a:endParaRPr lang="en-US" sz="1800" b="0" i="0" kern="1200" baseline="0" dirty="0">
            <a:latin typeface="+mj-lt"/>
          </a:endParaRPr>
        </a:p>
      </dsp:txBody>
      <dsp:txXfrm>
        <a:off x="18581" y="18767"/>
        <a:ext cx="8573438" cy="34346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70596-AE1A-4181-9314-0DB33B77BE81}">
      <dsp:nvSpPr>
        <dsp:cNvPr id="0" name=""/>
        <dsp:cNvSpPr/>
      </dsp:nvSpPr>
      <dsp:spPr>
        <a:xfrm>
          <a:off x="0" y="162"/>
          <a:ext cx="7848600" cy="3623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#5: V1 – Back Testing Results</a:t>
          </a:r>
          <a:endParaRPr lang="en-US" sz="1800" b="0" i="0" kern="1200" baseline="0" dirty="0">
            <a:latin typeface="+mj-lt"/>
          </a:endParaRPr>
        </a:p>
      </dsp:txBody>
      <dsp:txXfrm>
        <a:off x="17690" y="17852"/>
        <a:ext cx="7813220" cy="32700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DD89C-C1DC-4E6F-9316-B155D571ABAD}">
      <dsp:nvSpPr>
        <dsp:cNvPr id="0" name=""/>
        <dsp:cNvSpPr/>
      </dsp:nvSpPr>
      <dsp:spPr>
        <a:xfrm>
          <a:off x="0" y="1"/>
          <a:ext cx="8763000" cy="3808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Strategy #6: SP Quant  – S&amp;P 500 </a:t>
          </a:r>
          <a:r>
            <a:rPr lang="en-US" sz="1800" b="1" kern="1200" dirty="0" err="1" smtClean="0">
              <a:latin typeface="+mj-lt"/>
            </a:rPr>
            <a:t>IndexTrading</a:t>
          </a:r>
          <a:r>
            <a:rPr lang="en-US" sz="1800" b="1" kern="1200" dirty="0" smtClean="0">
              <a:latin typeface="+mj-lt"/>
            </a:rPr>
            <a:t> Program (SPQ)</a:t>
          </a:r>
          <a:endParaRPr lang="en-US" sz="1800" b="1" kern="1200" dirty="0">
            <a:latin typeface="+mj-lt"/>
          </a:endParaRPr>
        </a:p>
      </dsp:txBody>
      <dsp:txXfrm>
        <a:off x="18593" y="18594"/>
        <a:ext cx="8725814" cy="343703"/>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39B05A-E2DA-4203-B9A8-40F33992D2E5}">
      <dsp:nvSpPr>
        <dsp:cNvPr id="0" name=""/>
        <dsp:cNvSpPr/>
      </dsp:nvSpPr>
      <dsp:spPr>
        <a:xfrm>
          <a:off x="0" y="185"/>
          <a:ext cx="8382000" cy="36896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Strategy #6: SPQ – Cont’d</a:t>
          </a:r>
          <a:endParaRPr lang="en-US" sz="1800" b="1" kern="1200" dirty="0">
            <a:latin typeface="+mj-lt"/>
          </a:endParaRPr>
        </a:p>
      </dsp:txBody>
      <dsp:txXfrm>
        <a:off x="18011" y="18196"/>
        <a:ext cx="8345978" cy="332939"/>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C405E-D9FB-4A19-A323-A00D21ECD225}">
      <dsp:nvSpPr>
        <dsp:cNvPr id="0" name=""/>
        <dsp:cNvSpPr/>
      </dsp:nvSpPr>
      <dsp:spPr>
        <a:xfrm>
          <a:off x="0" y="186"/>
          <a:ext cx="8534400" cy="3806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#6:  SPQ – Performance Summary (Real Trading)</a:t>
          </a:r>
          <a:endParaRPr lang="en-US" sz="1800" b="0" i="0" kern="1200" baseline="0" dirty="0">
            <a:latin typeface="+mj-lt"/>
          </a:endParaRPr>
        </a:p>
      </dsp:txBody>
      <dsp:txXfrm>
        <a:off x="18581" y="18767"/>
        <a:ext cx="8497238" cy="343465"/>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70596-AE1A-4181-9314-0DB33B77BE81}">
      <dsp:nvSpPr>
        <dsp:cNvPr id="0" name=""/>
        <dsp:cNvSpPr/>
      </dsp:nvSpPr>
      <dsp:spPr>
        <a:xfrm>
          <a:off x="0" y="0"/>
          <a:ext cx="7620000" cy="3623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#6: SPQ – Back Testing Results</a:t>
          </a:r>
          <a:endParaRPr lang="en-US" sz="1800" b="0" i="0" kern="1200" baseline="0" dirty="0">
            <a:latin typeface="+mj-lt"/>
          </a:endParaRPr>
        </a:p>
      </dsp:txBody>
      <dsp:txXfrm>
        <a:off x="17690" y="17690"/>
        <a:ext cx="7584620" cy="327000"/>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DD89C-C1DC-4E6F-9316-B155D571ABAD}">
      <dsp:nvSpPr>
        <dsp:cNvPr id="0" name=""/>
        <dsp:cNvSpPr/>
      </dsp:nvSpPr>
      <dsp:spPr>
        <a:xfrm>
          <a:off x="0" y="55"/>
          <a:ext cx="8763000" cy="38088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Strategy #7: V4 – Volatility Trading Program</a:t>
          </a:r>
          <a:endParaRPr lang="en-US" sz="1800" b="1" kern="1200" dirty="0">
            <a:latin typeface="+mj-lt"/>
          </a:endParaRPr>
        </a:p>
      </dsp:txBody>
      <dsp:txXfrm>
        <a:off x="18593" y="18648"/>
        <a:ext cx="8725814" cy="343703"/>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39B05A-E2DA-4203-B9A8-40F33992D2E5}">
      <dsp:nvSpPr>
        <dsp:cNvPr id="0" name=""/>
        <dsp:cNvSpPr/>
      </dsp:nvSpPr>
      <dsp:spPr>
        <a:xfrm>
          <a:off x="0" y="185"/>
          <a:ext cx="8382000" cy="36896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Strategy #7: V4 – Cont’d</a:t>
          </a:r>
          <a:endParaRPr lang="en-US" sz="1800" b="1" kern="1200" dirty="0">
            <a:latin typeface="+mj-lt"/>
          </a:endParaRPr>
        </a:p>
      </dsp:txBody>
      <dsp:txXfrm>
        <a:off x="18011" y="18196"/>
        <a:ext cx="8345978" cy="332939"/>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C405E-D9FB-4A19-A323-A00D21ECD225}">
      <dsp:nvSpPr>
        <dsp:cNvPr id="0" name=""/>
        <dsp:cNvSpPr/>
      </dsp:nvSpPr>
      <dsp:spPr>
        <a:xfrm>
          <a:off x="0" y="186"/>
          <a:ext cx="8610600" cy="3806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#7:  V4 – Performance Summary (Real Trading)</a:t>
          </a:r>
          <a:endParaRPr lang="en-US" sz="1800" b="0" i="0" kern="1200" baseline="0" dirty="0">
            <a:latin typeface="+mj-lt"/>
          </a:endParaRPr>
        </a:p>
      </dsp:txBody>
      <dsp:txXfrm>
        <a:off x="18581" y="18767"/>
        <a:ext cx="8573438" cy="343465"/>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70596-AE1A-4181-9314-0DB33B77BE81}">
      <dsp:nvSpPr>
        <dsp:cNvPr id="0" name=""/>
        <dsp:cNvSpPr/>
      </dsp:nvSpPr>
      <dsp:spPr>
        <a:xfrm>
          <a:off x="0" y="162"/>
          <a:ext cx="7772400" cy="3623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Strategy #7: V4 – Back Testing Results (ver. 12.2018)</a:t>
          </a:r>
          <a:endParaRPr lang="en-US" sz="1800" b="0" i="0" kern="1200" baseline="0" dirty="0">
            <a:latin typeface="+mj-lt"/>
          </a:endParaRPr>
        </a:p>
      </dsp:txBody>
      <dsp:txXfrm>
        <a:off x="17690" y="17852"/>
        <a:ext cx="7737020" cy="327000"/>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C405E-D9FB-4A19-A323-A00D21ECD225}">
      <dsp:nvSpPr>
        <dsp:cNvPr id="0" name=""/>
        <dsp:cNvSpPr/>
      </dsp:nvSpPr>
      <dsp:spPr>
        <a:xfrm>
          <a:off x="0" y="186"/>
          <a:ext cx="8534400" cy="3806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III. Multi Strategy Performance Summary (Real Trading)</a:t>
          </a:r>
          <a:endParaRPr lang="en-US" sz="1800" b="0" i="0" kern="1200" baseline="0" dirty="0">
            <a:latin typeface="+mj-lt"/>
          </a:endParaRPr>
        </a:p>
      </dsp:txBody>
      <dsp:txXfrm>
        <a:off x="18581" y="18767"/>
        <a:ext cx="8497238" cy="343465"/>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C405E-D9FB-4A19-A323-A00D21ECD225}">
      <dsp:nvSpPr>
        <dsp:cNvPr id="0" name=""/>
        <dsp:cNvSpPr/>
      </dsp:nvSpPr>
      <dsp:spPr>
        <a:xfrm>
          <a:off x="0" y="372"/>
          <a:ext cx="8001000" cy="3806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i="0" kern="1200" baseline="0" dirty="0" smtClean="0">
              <a:latin typeface="+mj-lt"/>
            </a:rPr>
            <a:t>MS7 Multi Strategy - Back Testing (7 Strategies, V.11/2015)</a:t>
          </a:r>
          <a:endParaRPr lang="en-US" sz="1800" b="0" i="0" kern="1200" baseline="0" dirty="0">
            <a:latin typeface="+mj-lt"/>
          </a:endParaRPr>
        </a:p>
      </dsp:txBody>
      <dsp:txXfrm>
        <a:off x="18581" y="18953"/>
        <a:ext cx="7963838" cy="343465"/>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8DC69A-901A-4C64-8866-B1668DA18258}">
      <dsp:nvSpPr>
        <dsp:cNvPr id="0" name=""/>
        <dsp:cNvSpPr/>
      </dsp:nvSpPr>
      <dsp:spPr>
        <a:xfrm>
          <a:off x="0" y="186"/>
          <a:ext cx="8610600" cy="3806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t>IV. Execution and Risk Controls</a:t>
          </a:r>
          <a:endParaRPr lang="en-US" sz="1800" b="1" kern="1200" dirty="0"/>
        </a:p>
      </dsp:txBody>
      <dsp:txXfrm>
        <a:off x="18581" y="18767"/>
        <a:ext cx="8573438" cy="343465"/>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8DC69A-901A-4C64-8866-B1668DA18258}">
      <dsp:nvSpPr>
        <dsp:cNvPr id="0" name=""/>
        <dsp:cNvSpPr/>
      </dsp:nvSpPr>
      <dsp:spPr>
        <a:xfrm>
          <a:off x="0" y="186"/>
          <a:ext cx="8839200" cy="38062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t>V. Key Investment Terms</a:t>
          </a:r>
          <a:endParaRPr lang="en-US" sz="1800" b="1" kern="1200" dirty="0"/>
        </a:p>
      </dsp:txBody>
      <dsp:txXfrm>
        <a:off x="18581" y="18767"/>
        <a:ext cx="8802038" cy="343465"/>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92FABB-856F-4A51-98B2-16A04439E07B}">
      <dsp:nvSpPr>
        <dsp:cNvPr id="0" name=""/>
        <dsp:cNvSpPr/>
      </dsp:nvSpPr>
      <dsp:spPr>
        <a:xfrm>
          <a:off x="0" y="165"/>
          <a:ext cx="8686800" cy="3623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VI. Risk Notice</a:t>
          </a:r>
          <a:endParaRPr lang="en-US" sz="1800" b="1" kern="1200" dirty="0">
            <a:latin typeface="+mj-lt"/>
          </a:endParaRPr>
        </a:p>
      </dsp:txBody>
      <dsp:txXfrm>
        <a:off x="17690" y="17855"/>
        <a:ext cx="8651420" cy="327000"/>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4E41CB-BA2E-474F-A7BB-80E92496C92B}">
      <dsp:nvSpPr>
        <dsp:cNvPr id="0" name=""/>
        <dsp:cNvSpPr/>
      </dsp:nvSpPr>
      <dsp:spPr>
        <a:xfrm>
          <a:off x="0" y="8856"/>
          <a:ext cx="8534400" cy="421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t>VII. Getting Started</a:t>
          </a:r>
          <a:endParaRPr lang="en-US" sz="1800" b="1" kern="1200" dirty="0"/>
        </a:p>
      </dsp:txBody>
      <dsp:txXfrm>
        <a:off x="20561" y="29417"/>
        <a:ext cx="8493278" cy="380078"/>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3876A4-3DAB-4D85-B17C-634146795B95}">
      <dsp:nvSpPr>
        <dsp:cNvPr id="0" name=""/>
        <dsp:cNvSpPr/>
      </dsp:nvSpPr>
      <dsp:spPr>
        <a:xfrm>
          <a:off x="0" y="0"/>
          <a:ext cx="8305800" cy="421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latin typeface="+mj-lt"/>
            </a:rPr>
            <a:t>VIII. Contact Information</a:t>
          </a:r>
          <a:endParaRPr lang="en-US" sz="1800" b="1" kern="1200" dirty="0">
            <a:latin typeface="+mj-lt"/>
          </a:endParaRPr>
        </a:p>
      </dsp:txBody>
      <dsp:txXfrm>
        <a:off x="20561" y="20561"/>
        <a:ext cx="8264678" cy="38007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0C657EAA-A1B7-4CAC-81C1-4E1348225176}" type="datetimeFigureOut">
              <a:rPr lang="en-US" smtClean="0"/>
              <a:pPr/>
              <a:t>3/8/2019</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E0EB0A66-F1BF-4A6D-8F1C-DFA549E8283E}" type="slidenum">
              <a:rPr lang="en-US" smtClean="0"/>
              <a:pPr/>
              <a:t>‹#›</a:t>
            </a:fld>
            <a:endParaRPr lang="en-US"/>
          </a:p>
        </p:txBody>
      </p:sp>
    </p:spTree>
    <p:extLst>
      <p:ext uri="{BB962C8B-B14F-4D97-AF65-F5344CB8AC3E}">
        <p14:creationId xmlns:p14="http://schemas.microsoft.com/office/powerpoint/2010/main" val="3011320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idx="1"/>
          </p:nvPr>
        </p:nvSpPr>
        <p:spPr>
          <a:xfrm>
            <a:off x="4143588" y="1"/>
            <a:ext cx="3169920" cy="480060"/>
          </a:xfrm>
          <a:prstGeom prst="rect">
            <a:avLst/>
          </a:prstGeom>
        </p:spPr>
        <p:txBody>
          <a:bodyPr vert="horz" lIns="99048" tIns="49524" rIns="99048" bIns="49524" rtlCol="0"/>
          <a:lstStyle>
            <a:lvl1pPr algn="r">
              <a:defRPr sz="1300"/>
            </a:lvl1pPr>
          </a:lstStyle>
          <a:p>
            <a:fld id="{46C4FBE2-8A5C-4B59-BB2B-0EF25F2E01E2}" type="datetimeFigureOut">
              <a:rPr lang="en-US" smtClean="0"/>
              <a:pPr/>
              <a:t>3/8/2019</a:t>
            </a:fld>
            <a:endParaRPr lang="en-US"/>
          </a:p>
        </p:txBody>
      </p:sp>
      <p:sp>
        <p:nvSpPr>
          <p:cNvPr id="4" name="Slide Image Placeholder 3"/>
          <p:cNvSpPr>
            <a:spLocks noGrp="1" noRot="1" noChangeAspect="1"/>
          </p:cNvSpPr>
          <p:nvPr>
            <p:ph type="sldImg" idx="2"/>
          </p:nvPr>
        </p:nvSpPr>
        <p:spPr>
          <a:xfrm>
            <a:off x="1058863" y="720725"/>
            <a:ext cx="5197475" cy="3598863"/>
          </a:xfrm>
          <a:prstGeom prst="rect">
            <a:avLst/>
          </a:prstGeom>
          <a:noFill/>
          <a:ln w="12700">
            <a:solidFill>
              <a:prstClr val="black"/>
            </a:solidFill>
          </a:ln>
        </p:spPr>
        <p:txBody>
          <a:bodyPr vert="horz" lIns="99048" tIns="49524" rIns="99048" bIns="49524"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9048" tIns="49524" rIns="99048" bIns="4952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9048" tIns="49524" rIns="99048" bIns="49524" rtlCol="0" anchor="b"/>
          <a:lstStyle>
            <a:lvl1pPr algn="l">
              <a:defRPr sz="1300"/>
            </a:lvl1pPr>
          </a:lstStyle>
          <a:p>
            <a:endParaRPr lang="en-US"/>
          </a:p>
        </p:txBody>
      </p:sp>
      <p:sp>
        <p:nvSpPr>
          <p:cNvPr id="7" name="Slide Number Placeholder 6"/>
          <p:cNvSpPr>
            <a:spLocks noGrp="1"/>
          </p:cNvSpPr>
          <p:nvPr>
            <p:ph type="sldNum" sz="quarter" idx="5"/>
          </p:nvPr>
        </p:nvSpPr>
        <p:spPr>
          <a:xfrm>
            <a:off x="4143588" y="9119474"/>
            <a:ext cx="3169920" cy="480060"/>
          </a:xfrm>
          <a:prstGeom prst="rect">
            <a:avLst/>
          </a:prstGeom>
        </p:spPr>
        <p:txBody>
          <a:bodyPr vert="horz" lIns="99048" tIns="49524" rIns="99048" bIns="49524" rtlCol="0" anchor="b"/>
          <a:lstStyle>
            <a:lvl1pPr algn="r">
              <a:defRPr sz="1300"/>
            </a:lvl1pPr>
          </a:lstStyle>
          <a:p>
            <a:fld id="{1FBD6FCF-4629-4987-AF64-BCAF07442243}" type="slidenum">
              <a:rPr lang="en-US" smtClean="0"/>
              <a:pPr/>
              <a:t>‹#›</a:t>
            </a:fld>
            <a:endParaRPr lang="en-US"/>
          </a:p>
        </p:txBody>
      </p:sp>
    </p:spTree>
    <p:extLst>
      <p:ext uri="{BB962C8B-B14F-4D97-AF65-F5344CB8AC3E}">
        <p14:creationId xmlns:p14="http://schemas.microsoft.com/office/powerpoint/2010/main" val="2154207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FBD6FCF-4629-4987-AF64-BCAF07442243}" type="slidenum">
              <a:rPr lang="en-US" smtClean="0"/>
              <a:pPr/>
              <a:t>1</a:t>
            </a:fld>
            <a:endParaRPr lang="en-US"/>
          </a:p>
        </p:txBody>
      </p:sp>
    </p:spTree>
    <p:extLst>
      <p:ext uri="{BB962C8B-B14F-4D97-AF65-F5344CB8AC3E}">
        <p14:creationId xmlns:p14="http://schemas.microsoft.com/office/powerpoint/2010/main" val="2849165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FBD6FCF-4629-4987-AF64-BCAF07442243}" type="slidenum">
              <a:rPr lang="en-US" smtClean="0"/>
              <a:pPr/>
              <a:t>4</a:t>
            </a:fld>
            <a:endParaRPr lang="en-US"/>
          </a:p>
        </p:txBody>
      </p:sp>
    </p:spTree>
    <p:extLst>
      <p:ext uri="{BB962C8B-B14F-4D97-AF65-F5344CB8AC3E}">
        <p14:creationId xmlns:p14="http://schemas.microsoft.com/office/powerpoint/2010/main" val="3350364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FBD6FCF-4629-4987-AF64-BCAF07442243}" type="slidenum">
              <a:rPr lang="en-US" smtClean="0"/>
              <a:pPr/>
              <a:t>5</a:t>
            </a:fld>
            <a:endParaRPr lang="en-US"/>
          </a:p>
        </p:txBody>
      </p:sp>
    </p:spTree>
    <p:extLst>
      <p:ext uri="{BB962C8B-B14F-4D97-AF65-F5344CB8AC3E}">
        <p14:creationId xmlns:p14="http://schemas.microsoft.com/office/powerpoint/2010/main" val="656366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FBD6FCF-4629-4987-AF64-BCAF07442243}" type="slidenum">
              <a:rPr lang="en-US" smtClean="0"/>
              <a:pPr/>
              <a:t>39</a:t>
            </a:fld>
            <a:endParaRPr lang="en-US"/>
          </a:p>
        </p:txBody>
      </p:sp>
    </p:spTree>
    <p:extLst>
      <p:ext uri="{BB962C8B-B14F-4D97-AF65-F5344CB8AC3E}">
        <p14:creationId xmlns:p14="http://schemas.microsoft.com/office/powerpoint/2010/main" val="2401850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77850" y="1371600"/>
            <a:ext cx="8505952"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77850" y="3228536"/>
            <a:ext cx="8509254"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2607F72-F5E5-45EF-B8AA-1B593A63CB31}" type="datetime1">
              <a:rPr lang="en-US" smtClean="0"/>
              <a:pPr/>
              <a:t>3/8/2019</a:t>
            </a:fld>
            <a:endParaRPr lang="en-US"/>
          </a:p>
        </p:txBody>
      </p:sp>
      <p:sp>
        <p:nvSpPr>
          <p:cNvPr id="19" name="Footer Placeholder 18"/>
          <p:cNvSpPr>
            <a:spLocks noGrp="1"/>
          </p:cNvSpPr>
          <p:nvPr>
            <p:ph type="ftr" sz="quarter" idx="11"/>
          </p:nvPr>
        </p:nvSpPr>
        <p:spPr/>
        <p:txBody>
          <a:bodyPr/>
          <a:lstStyle/>
          <a:p>
            <a:r>
              <a:rPr kumimoji="0" lang="en-US" smtClean="0"/>
              <a:t>Quant Trading LLC – Managed Account Programs</a:t>
            </a:r>
            <a:endParaRPr kumimoji="0" lang="en-US"/>
          </a:p>
        </p:txBody>
      </p:sp>
      <p:sp>
        <p:nvSpPr>
          <p:cNvPr id="27" name="Slide Number Placeholder 2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p:wipe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A35FC9E-989F-4C12-901A-908C751A95E7}" type="datetime1">
              <a:rPr lang="en-US" smtClean="0"/>
              <a:pPr/>
              <a:t>3/8/2019</a:t>
            </a:fld>
            <a:endParaRPr lang="en-US"/>
          </a:p>
        </p:txBody>
      </p:sp>
      <p:sp>
        <p:nvSpPr>
          <p:cNvPr id="5" name="Footer Placeholder 4"/>
          <p:cNvSpPr>
            <a:spLocks noGrp="1"/>
          </p:cNvSpPr>
          <p:nvPr>
            <p:ph type="ftr" sz="quarter" idx="11"/>
          </p:nvPr>
        </p:nvSpPr>
        <p:spPr/>
        <p:txBody>
          <a:bodyPr/>
          <a:lstStyle/>
          <a:p>
            <a:r>
              <a:rPr kumimoji="0" lang="en-US" smtClean="0"/>
              <a:t>Quant Trading LLC – Managed Account Programs</a:t>
            </a:r>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wipe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4548" y="1316736"/>
            <a:ext cx="84201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74548" y="2704664"/>
            <a:ext cx="84201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91C4A97-1DB8-4854-96E9-FA7AEC0F4012}" type="datetime1">
              <a:rPr lang="en-US" smtClean="0"/>
              <a:pPr/>
              <a:t>3/8/2019</a:t>
            </a:fld>
            <a:endParaRPr lang="en-US"/>
          </a:p>
        </p:txBody>
      </p:sp>
      <p:sp>
        <p:nvSpPr>
          <p:cNvPr id="5" name="Footer Placeholder 4"/>
          <p:cNvSpPr>
            <a:spLocks noGrp="1"/>
          </p:cNvSpPr>
          <p:nvPr>
            <p:ph type="ftr" sz="quarter" idx="11"/>
          </p:nvPr>
        </p:nvSpPr>
        <p:spPr/>
        <p:txBody>
          <a:bodyPr/>
          <a:lstStyle/>
          <a:p>
            <a:r>
              <a:rPr kumimoji="0" lang="en-US" smtClean="0"/>
              <a:t>Quant Trading LLC – Managed Account Programs</a:t>
            </a:r>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p:wipe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704088"/>
            <a:ext cx="89154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95300" y="1920085"/>
            <a:ext cx="437515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035550" y="1920085"/>
            <a:ext cx="437515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1BDA391-67A4-479E-9E1E-EAA5F0820187}" type="datetime1">
              <a:rPr lang="en-US" smtClean="0"/>
              <a:pPr/>
              <a:t>3/8/2019</a:t>
            </a:fld>
            <a:endParaRPr lang="en-US"/>
          </a:p>
        </p:txBody>
      </p:sp>
      <p:sp>
        <p:nvSpPr>
          <p:cNvPr id="6" name="Footer Placeholder 5"/>
          <p:cNvSpPr>
            <a:spLocks noGrp="1"/>
          </p:cNvSpPr>
          <p:nvPr>
            <p:ph type="ftr" sz="quarter" idx="11"/>
          </p:nvPr>
        </p:nvSpPr>
        <p:spPr/>
        <p:txBody>
          <a:bodyPr/>
          <a:lstStyle/>
          <a:p>
            <a:r>
              <a:rPr kumimoji="0" lang="en-US" smtClean="0"/>
              <a:t>Quant Trading LLC – Managed Account Programs</a:t>
            </a:r>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wipe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704088"/>
            <a:ext cx="89154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95300" y="1855248"/>
            <a:ext cx="4376870"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032111" y="1859758"/>
            <a:ext cx="4378590"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95300" y="2514600"/>
            <a:ext cx="4376870"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5032111" y="2514600"/>
            <a:ext cx="4378590"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C0AD213-1031-4B84-B2A4-E9AF2329DDC6}" type="datetime1">
              <a:rPr lang="en-US" smtClean="0"/>
              <a:pPr/>
              <a:t>3/8/2019</a:t>
            </a:fld>
            <a:endParaRPr lang="en-US"/>
          </a:p>
        </p:txBody>
      </p:sp>
      <p:sp>
        <p:nvSpPr>
          <p:cNvPr id="8" name="Footer Placeholder 7"/>
          <p:cNvSpPr>
            <a:spLocks noGrp="1"/>
          </p:cNvSpPr>
          <p:nvPr>
            <p:ph type="ftr" sz="quarter" idx="11"/>
          </p:nvPr>
        </p:nvSpPr>
        <p:spPr/>
        <p:txBody>
          <a:bodyPr/>
          <a:lstStyle/>
          <a:p>
            <a:r>
              <a:rPr kumimoji="0" lang="en-US" smtClean="0"/>
              <a:t>Quant Trading LLC – Managed Account Programs</a:t>
            </a:r>
            <a:endParaRPr kumimoji="0" lang="en-US" dirty="0"/>
          </a:p>
        </p:txBody>
      </p:sp>
      <p:sp>
        <p:nvSpPr>
          <p:cNvPr id="9" name="Slide Number Placeholder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wipe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704088"/>
            <a:ext cx="899795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5CFA955-FE93-460F-A65B-81709B8C2F78}" type="datetime1">
              <a:rPr lang="en-US" smtClean="0"/>
              <a:pPr/>
              <a:t>3/8/2019</a:t>
            </a:fld>
            <a:endParaRPr lang="en-US"/>
          </a:p>
        </p:txBody>
      </p:sp>
      <p:sp>
        <p:nvSpPr>
          <p:cNvPr id="4" name="Footer Placeholder 3"/>
          <p:cNvSpPr>
            <a:spLocks noGrp="1"/>
          </p:cNvSpPr>
          <p:nvPr>
            <p:ph type="ftr" sz="quarter" idx="11"/>
          </p:nvPr>
        </p:nvSpPr>
        <p:spPr/>
        <p:txBody>
          <a:bodyPr/>
          <a:lstStyle/>
          <a:p>
            <a:r>
              <a:rPr kumimoji="0" lang="en-US" smtClean="0"/>
              <a:t>Quant Trading LLC – Managed Account Programs</a:t>
            </a:r>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wipe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6A639B-4F53-4BCE-A1CF-30E77D0CA9FB}" type="datetime1">
              <a:rPr lang="en-US" smtClean="0"/>
              <a:pPr/>
              <a:t>3/8/2019</a:t>
            </a:fld>
            <a:endParaRPr lang="en-US"/>
          </a:p>
        </p:txBody>
      </p:sp>
      <p:sp>
        <p:nvSpPr>
          <p:cNvPr id="3" name="Footer Placeholder 2"/>
          <p:cNvSpPr>
            <a:spLocks noGrp="1"/>
          </p:cNvSpPr>
          <p:nvPr>
            <p:ph type="ftr" sz="quarter" idx="11"/>
          </p:nvPr>
        </p:nvSpPr>
        <p:spPr/>
        <p:txBody>
          <a:bodyPr/>
          <a:lstStyle/>
          <a:p>
            <a:r>
              <a:rPr kumimoji="0" lang="en-US" smtClean="0"/>
              <a:t>Quant Trading LLC – Managed Account Programs</a:t>
            </a:r>
            <a:endParaRPr kumimoji="0" lang="en-US"/>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wipe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2950" y="514352"/>
            <a:ext cx="29718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742950" y="1676400"/>
            <a:ext cx="29718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872971" y="1676400"/>
            <a:ext cx="5537729"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5721AEA-DC1B-4D34-9DAE-F36EEAAD50C2}" type="datetime1">
              <a:rPr lang="en-US" smtClean="0"/>
              <a:pPr/>
              <a:t>3/8/2019</a:t>
            </a:fld>
            <a:endParaRPr lang="en-US"/>
          </a:p>
        </p:txBody>
      </p:sp>
      <p:sp>
        <p:nvSpPr>
          <p:cNvPr id="6" name="Footer Placeholder 5"/>
          <p:cNvSpPr>
            <a:spLocks noGrp="1"/>
          </p:cNvSpPr>
          <p:nvPr>
            <p:ph type="ftr" sz="quarter" idx="11"/>
          </p:nvPr>
        </p:nvSpPr>
        <p:spPr/>
        <p:txBody>
          <a:bodyPr/>
          <a:lstStyle/>
          <a:p>
            <a:r>
              <a:rPr kumimoji="0" lang="en-US" smtClean="0"/>
              <a:t>Quant Trading LLC – Managed Account Programs</a:t>
            </a:r>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wipe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429566" y="1108077"/>
            <a:ext cx="569595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671145" y="5359769"/>
            <a:ext cx="168402"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60400" y="1176997"/>
            <a:ext cx="2397252"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60400" y="2828785"/>
            <a:ext cx="239395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75CCE64-1C3A-4952-864C-DBE955F277C3}" type="datetime1">
              <a:rPr lang="en-US" smtClean="0"/>
              <a:pPr/>
              <a:t>3/8/2019</a:t>
            </a:fld>
            <a:endParaRPr lang="en-US"/>
          </a:p>
        </p:txBody>
      </p:sp>
      <p:sp>
        <p:nvSpPr>
          <p:cNvPr id="6" name="Footer Placeholder 5"/>
          <p:cNvSpPr>
            <a:spLocks noGrp="1"/>
          </p:cNvSpPr>
          <p:nvPr>
            <p:ph type="ftr" sz="quarter" idx="11"/>
          </p:nvPr>
        </p:nvSpPr>
        <p:spPr/>
        <p:txBody>
          <a:bodyPr/>
          <a:lstStyle/>
          <a:p>
            <a:r>
              <a:rPr kumimoji="0" lang="en-US" smtClean="0"/>
              <a:t>Quant Trading LLC – Managed Account Programs</a:t>
            </a:r>
            <a:endParaRPr kumimoji="0" lang="en-US"/>
          </a:p>
        </p:txBody>
      </p:sp>
      <p:sp>
        <p:nvSpPr>
          <p:cNvPr id="7" name="Slide Number Placeholder 6"/>
          <p:cNvSpPr>
            <a:spLocks noGrp="1"/>
          </p:cNvSpPr>
          <p:nvPr>
            <p:ph type="sldNum" sz="quarter" idx="12"/>
          </p:nvPr>
        </p:nvSpPr>
        <p:spPr>
          <a:xfrm>
            <a:off x="8750300" y="6356351"/>
            <a:ext cx="660400" cy="365125"/>
          </a:xfrm>
        </p:spPr>
        <p:txBody>
          <a:bodyPr/>
          <a:lstStyle/>
          <a:p>
            <a:fld id="{042AED99-7FB4-404E-8A97-64753DCE42EC}" type="slidenum">
              <a:rPr kumimoji="0" lang="en-US" smtClean="0"/>
              <a:pPr/>
              <a:t>‹#›</a:t>
            </a:fld>
            <a:endParaRPr kumimoji="0" lang="en-US"/>
          </a:p>
        </p:txBody>
      </p:sp>
      <p:sp>
        <p:nvSpPr>
          <p:cNvPr id="3" name="Picture Placeholder 2"/>
          <p:cNvSpPr>
            <a:spLocks noGrp="1"/>
          </p:cNvSpPr>
          <p:nvPr>
            <p:ph type="pic" idx="1"/>
          </p:nvPr>
        </p:nvSpPr>
        <p:spPr>
          <a:xfrm rot="420000">
            <a:off x="3776276" y="1199517"/>
            <a:ext cx="500253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0319" y="5816600"/>
            <a:ext cx="9926638"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746625" y="6219826"/>
            <a:ext cx="5159375"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wipe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DCC0281-ABE2-4726-AF0B-D63550C8AC33}" type="datetime1">
              <a:rPr lang="en-US" smtClean="0"/>
              <a:pPr/>
              <a:t>3/8/2019</a:t>
            </a:fld>
            <a:endParaRPr lang="en-US"/>
          </a:p>
        </p:txBody>
      </p:sp>
      <p:sp>
        <p:nvSpPr>
          <p:cNvPr id="5" name="Footer Placeholder 4"/>
          <p:cNvSpPr>
            <a:spLocks noGrp="1"/>
          </p:cNvSpPr>
          <p:nvPr>
            <p:ph type="ftr" sz="quarter" idx="11"/>
          </p:nvPr>
        </p:nvSpPr>
        <p:spPr/>
        <p:txBody>
          <a:bodyPr/>
          <a:lstStyle/>
          <a:p>
            <a:r>
              <a:rPr kumimoji="0" lang="en-US" smtClean="0"/>
              <a:t>Quant Trading LLC – Managed Account Programs</a:t>
            </a:r>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wipe di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914402"/>
            <a:ext cx="222885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95300" y="914402"/>
            <a:ext cx="652145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EB900CB-65B7-432C-A7B6-6E0DC6C3E28C}" type="datetime1">
              <a:rPr lang="en-US" smtClean="0"/>
              <a:pPr/>
              <a:t>3/8/2019</a:t>
            </a:fld>
            <a:endParaRPr lang="en-US"/>
          </a:p>
        </p:txBody>
      </p:sp>
      <p:sp>
        <p:nvSpPr>
          <p:cNvPr id="5" name="Footer Placeholder 4"/>
          <p:cNvSpPr>
            <a:spLocks noGrp="1"/>
          </p:cNvSpPr>
          <p:nvPr>
            <p:ph type="ftr" sz="quarter" idx="11"/>
          </p:nvPr>
        </p:nvSpPr>
        <p:spPr/>
        <p:txBody>
          <a:bodyPr/>
          <a:lstStyle/>
          <a:p>
            <a:r>
              <a:rPr kumimoji="0" lang="en-US" smtClean="0"/>
              <a:t>Quant Trading LLC – Managed Account Programs</a:t>
            </a:r>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wipe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0319" y="-7144"/>
            <a:ext cx="9926638"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746625" y="-7144"/>
            <a:ext cx="5159375"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95300" y="704088"/>
            <a:ext cx="89154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95300" y="1935480"/>
            <a:ext cx="89154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95300" y="6356351"/>
            <a:ext cx="2311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06C2588-2748-4EF9-8056-C29E720964EF}" type="datetime1">
              <a:rPr lang="en-US" smtClean="0"/>
              <a:pPr/>
              <a:t>3/8/2019</a:t>
            </a:fld>
            <a:endParaRPr lang="en-US" dirty="0">
              <a:solidFill>
                <a:schemeClr val="tx2">
                  <a:shade val="90000"/>
                </a:schemeClr>
              </a:solidFill>
            </a:endParaRPr>
          </a:p>
        </p:txBody>
      </p:sp>
      <p:sp>
        <p:nvSpPr>
          <p:cNvPr id="22" name="Footer Placeholder 21"/>
          <p:cNvSpPr>
            <a:spLocks noGrp="1"/>
          </p:cNvSpPr>
          <p:nvPr>
            <p:ph type="ftr" sz="quarter" idx="3"/>
          </p:nvPr>
        </p:nvSpPr>
        <p:spPr>
          <a:xfrm>
            <a:off x="2889250" y="6356351"/>
            <a:ext cx="36322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l" eaLnBrk="1" latinLnBrk="0" hangingPunct="1"/>
            <a:r>
              <a:rPr kumimoji="0" lang="en-US" smtClean="0">
                <a:solidFill>
                  <a:schemeClr val="tx2">
                    <a:shade val="90000"/>
                  </a:schemeClr>
                </a:solidFill>
              </a:rPr>
              <a:t>Quant Trading LLC – Managed Account Programs</a:t>
            </a:r>
            <a:endParaRPr kumimoji="0" lang="en-US" dirty="0">
              <a:solidFill>
                <a:schemeClr val="tx2">
                  <a:shade val="90000"/>
                </a:schemeClr>
              </a:solidFill>
            </a:endParaRPr>
          </a:p>
        </p:txBody>
      </p:sp>
      <p:sp>
        <p:nvSpPr>
          <p:cNvPr id="18" name="Slide Number Placeholder 17"/>
          <p:cNvSpPr>
            <a:spLocks noGrp="1"/>
          </p:cNvSpPr>
          <p:nvPr>
            <p:ph type="sldNum" sz="quarter" idx="4"/>
          </p:nvPr>
        </p:nvSpPr>
        <p:spPr>
          <a:xfrm>
            <a:off x="8585200" y="6356351"/>
            <a:ext cx="8255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grpSp>
        <p:nvGrpSpPr>
          <p:cNvPr id="2" name="Group 1"/>
          <p:cNvGrpSpPr/>
          <p:nvPr/>
        </p:nvGrpSpPr>
        <p:grpSpPr>
          <a:xfrm>
            <a:off x="-20602" y="202408"/>
            <a:ext cx="9945594"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wipe dir="u"/>
  </p:transition>
  <p:timing>
    <p:tnLst>
      <p:par>
        <p:cTn id="1" dur="indefinite" restart="never" nodeType="tmRoot"/>
      </p:par>
    </p:tnLst>
  </p:timing>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12.xml"/><Relationship Id="rId18" Type="http://schemas.openxmlformats.org/officeDocument/2006/relationships/slide" Target="slide31.xml"/><Relationship Id="rId3" Type="http://schemas.openxmlformats.org/officeDocument/2006/relationships/diagramLayout" Target="../diagrams/layout1.xml"/><Relationship Id="rId21" Type="http://schemas.openxmlformats.org/officeDocument/2006/relationships/slide" Target="slide38.xml"/><Relationship Id="rId7" Type="http://schemas.openxmlformats.org/officeDocument/2006/relationships/slide" Target="slide3.xml"/><Relationship Id="rId12" Type="http://schemas.openxmlformats.org/officeDocument/2006/relationships/slide" Target="slide8.xml"/><Relationship Id="rId17" Type="http://schemas.openxmlformats.org/officeDocument/2006/relationships/slide" Target="slide27.xml"/><Relationship Id="rId2" Type="http://schemas.openxmlformats.org/officeDocument/2006/relationships/diagramData" Target="../diagrams/data1.xml"/><Relationship Id="rId16" Type="http://schemas.openxmlformats.org/officeDocument/2006/relationships/slide" Target="slide23.xml"/><Relationship Id="rId20" Type="http://schemas.openxmlformats.org/officeDocument/2006/relationships/slide" Target="slide37.xml"/><Relationship Id="rId1" Type="http://schemas.openxmlformats.org/officeDocument/2006/relationships/slideLayout" Target="../slideLayouts/slideLayout6.xml"/><Relationship Id="rId6" Type="http://schemas.microsoft.com/office/2007/relationships/diagramDrawing" Target="../diagrams/drawing1.xml"/><Relationship Id="rId11" Type="http://schemas.openxmlformats.org/officeDocument/2006/relationships/slide" Target="slide7.xml"/><Relationship Id="rId24" Type="http://schemas.openxmlformats.org/officeDocument/2006/relationships/slide" Target="slide41.xml"/><Relationship Id="rId5" Type="http://schemas.openxmlformats.org/officeDocument/2006/relationships/diagramColors" Target="../diagrams/colors1.xml"/><Relationship Id="rId15" Type="http://schemas.openxmlformats.org/officeDocument/2006/relationships/slide" Target="slide20.xml"/><Relationship Id="rId23" Type="http://schemas.openxmlformats.org/officeDocument/2006/relationships/slide" Target="slide40.xml"/><Relationship Id="rId10" Type="http://schemas.openxmlformats.org/officeDocument/2006/relationships/slide" Target="slide6.xml"/><Relationship Id="rId19" Type="http://schemas.openxmlformats.org/officeDocument/2006/relationships/slide" Target="slide35.xml"/><Relationship Id="rId4" Type="http://schemas.openxmlformats.org/officeDocument/2006/relationships/diagramQuickStyle" Target="../diagrams/quickStyle1.xml"/><Relationship Id="rId9" Type="http://schemas.openxmlformats.org/officeDocument/2006/relationships/slide" Target="slide5.xml"/><Relationship Id="rId14" Type="http://schemas.openxmlformats.org/officeDocument/2006/relationships/slide" Target="slide16.xml"/><Relationship Id="rId22" Type="http://schemas.openxmlformats.org/officeDocument/2006/relationships/slide" Target="slide39.xml"/></Relationships>
</file>

<file path=ppt/slides/_rels/slide3.xml.rels><?xml version="1.0" encoding="UTF-8" standalone="yes"?>
<Relationships xmlns="http://schemas.openxmlformats.org/package/2006/relationships"><Relationship Id="rId8" Type="http://schemas.openxmlformats.org/officeDocument/2006/relationships/hyperlink" Target="http://www.fx-quant.com/Developer.htm" TargetMode="External"/><Relationship Id="rId3" Type="http://schemas.openxmlformats.org/officeDocument/2006/relationships/diagramLayout" Target="../diagrams/layout2.xml"/><Relationship Id="rId7" Type="http://schemas.openxmlformats.org/officeDocument/2006/relationships/hyperlink" Target="http://www.fx-quant.com/Documents/Dejan-Series3Results.pdf" TargetMode="External"/><Relationship Id="rId12" Type="http://schemas.openxmlformats.org/officeDocument/2006/relationships/image" Target="../media/image3.tiff"/><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11" Type="http://schemas.openxmlformats.org/officeDocument/2006/relationships/image" Target="../media/image2.jpeg"/><Relationship Id="rId5" Type="http://schemas.openxmlformats.org/officeDocument/2006/relationships/diagramColors" Target="../diagrams/colors2.xml"/><Relationship Id="rId10" Type="http://schemas.openxmlformats.org/officeDocument/2006/relationships/slide" Target="slide2.xml"/><Relationship Id="rId4" Type="http://schemas.openxmlformats.org/officeDocument/2006/relationships/diagramQuickStyle" Target="../diagrams/quickStyle2.xml"/><Relationship Id="rId9" Type="http://schemas.openxmlformats.org/officeDocument/2006/relationships/hyperlink" Target="http://www.fx-quant.com/Documents/CV-DejanTrajkovski-PortfolioManager.docx" TargetMode="External"/></Relationships>
</file>

<file path=ppt/slides/_rels/slide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hyperlink" Target="http://www.vol-quant.com/" TargetMode="External"/><Relationship Id="rId7" Type="http://schemas.openxmlformats.org/officeDocument/2006/relationships/diagramQuickStyle" Target="../diagrams/quickStyle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4.xml"/><Relationship Id="rId11" Type="http://schemas.openxmlformats.org/officeDocument/2006/relationships/image" Target="../media/image5.png"/><Relationship Id="rId5" Type="http://schemas.openxmlformats.org/officeDocument/2006/relationships/diagramData" Target="../diagrams/data4.xml"/><Relationship Id="rId10" Type="http://schemas.openxmlformats.org/officeDocument/2006/relationships/slide" Target="slide2.xml"/><Relationship Id="rId4" Type="http://schemas.openxmlformats.org/officeDocument/2006/relationships/hyperlink" Target="http://equity-quant.com/" TargetMode="External"/><Relationship Id="rId9" Type="http://schemas.microsoft.com/office/2007/relationships/diagramDrawing" Target="../diagrams/drawing4.xml"/></Relationships>
</file>

<file path=ppt/slides/_rels/slide6.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slide" Target="slide31.xml"/><Relationship Id="rId3" Type="http://schemas.openxmlformats.org/officeDocument/2006/relationships/diagramLayout" Target="../diagrams/layout5.xml"/><Relationship Id="rId7" Type="http://schemas.openxmlformats.org/officeDocument/2006/relationships/slide" Target="slide6.xml"/><Relationship Id="rId12" Type="http://schemas.openxmlformats.org/officeDocument/2006/relationships/slide" Target="slide22.xml"/><Relationship Id="rId2" Type="http://schemas.openxmlformats.org/officeDocument/2006/relationships/diagramData" Target="../diagrams/data5.xml"/><Relationship Id="rId16" Type="http://schemas.openxmlformats.org/officeDocument/2006/relationships/image" Target="../media/image5.png"/><Relationship Id="rId1" Type="http://schemas.openxmlformats.org/officeDocument/2006/relationships/slideLayout" Target="../slideLayouts/slideLayout2.xml"/><Relationship Id="rId6" Type="http://schemas.microsoft.com/office/2007/relationships/diagramDrawing" Target="../diagrams/drawing5.xml"/><Relationship Id="rId11" Type="http://schemas.openxmlformats.org/officeDocument/2006/relationships/slide" Target="slide20.xml"/><Relationship Id="rId5" Type="http://schemas.openxmlformats.org/officeDocument/2006/relationships/diagramColors" Target="../diagrams/colors5.xml"/><Relationship Id="rId15" Type="http://schemas.openxmlformats.org/officeDocument/2006/relationships/slide" Target="slide2.xml"/><Relationship Id="rId10" Type="http://schemas.openxmlformats.org/officeDocument/2006/relationships/slide" Target="slide15.xml"/><Relationship Id="rId4" Type="http://schemas.openxmlformats.org/officeDocument/2006/relationships/diagramQuickStyle" Target="../diagrams/quickStyle5.xml"/><Relationship Id="rId9" Type="http://schemas.openxmlformats.org/officeDocument/2006/relationships/slide" Target="slide11.xml"/><Relationship Id="rId14" Type="http://schemas.openxmlformats.org/officeDocument/2006/relationships/slide" Target="slide27.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6.xml"/><Relationship Id="rId7" Type="http://schemas.openxmlformats.org/officeDocument/2006/relationships/slide" Target="slide2.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7.xml"/><Relationship Id="rId7" Type="http://schemas.openxmlformats.org/officeDocument/2006/relationships/slide" Target="slide2.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8.xml"/><Relationship Id="rId7" Type="http://schemas.openxmlformats.org/officeDocument/2006/relationships/slide" Target="slide2.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8" Type="http://schemas.openxmlformats.org/officeDocument/2006/relationships/hyperlink" Target="http://www.fx-quant.com/FXIA/PerformanceFXIA.htm" TargetMode="External"/><Relationship Id="rId3" Type="http://schemas.openxmlformats.org/officeDocument/2006/relationships/diagramLayout" Target="../diagrams/layout9.xml"/><Relationship Id="rId7" Type="http://schemas.openxmlformats.org/officeDocument/2006/relationships/image" Target="../media/image6.JPG"/><Relationship Id="rId12" Type="http://schemas.openxmlformats.org/officeDocument/2006/relationships/slide" Target="slide11.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11" Type="http://schemas.openxmlformats.org/officeDocument/2006/relationships/image" Target="../media/image7.JPG"/><Relationship Id="rId5" Type="http://schemas.openxmlformats.org/officeDocument/2006/relationships/diagramColors" Target="../diagrams/colors9.xml"/><Relationship Id="rId10" Type="http://schemas.openxmlformats.org/officeDocument/2006/relationships/image" Target="../media/image5.png"/><Relationship Id="rId4" Type="http://schemas.openxmlformats.org/officeDocument/2006/relationships/diagramQuickStyle" Target="../diagrams/quickStyle9.xml"/><Relationship Id="rId9" Type="http://schemas.openxmlformats.org/officeDocument/2006/relationships/slide" Target="slide2.xml"/></Relationships>
</file>

<file path=ppt/slides/_rels/slide11.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hyperlink" Target="http://www.fx-quant.com/FXIA/BackTestFxIndArb.htm" TargetMode="External"/><Relationship Id="rId3" Type="http://schemas.openxmlformats.org/officeDocument/2006/relationships/diagramLayout" Target="../diagrams/layout10.xml"/><Relationship Id="rId7" Type="http://schemas.openxmlformats.org/officeDocument/2006/relationships/image" Target="../media/image8.jpeg"/><Relationship Id="rId12" Type="http://schemas.openxmlformats.org/officeDocument/2006/relationships/image" Target="../media/image5.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11" Type="http://schemas.openxmlformats.org/officeDocument/2006/relationships/slide" Target="slide2.xml"/><Relationship Id="rId5" Type="http://schemas.openxmlformats.org/officeDocument/2006/relationships/diagramColors" Target="../diagrams/colors10.xml"/><Relationship Id="rId10" Type="http://schemas.openxmlformats.org/officeDocument/2006/relationships/image" Target="../media/image11.jpeg"/><Relationship Id="rId4" Type="http://schemas.openxmlformats.org/officeDocument/2006/relationships/diagramQuickStyle" Target="../diagrams/quickStyle10.xml"/><Relationship Id="rId9" Type="http://schemas.openxmlformats.org/officeDocument/2006/relationships/image" Target="../media/image10.jpe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1.xml"/><Relationship Id="rId7" Type="http://schemas.openxmlformats.org/officeDocument/2006/relationships/slide" Target="slide2.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2.xml"/><Relationship Id="rId7" Type="http://schemas.openxmlformats.org/officeDocument/2006/relationships/slide" Target="slide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8" Type="http://schemas.openxmlformats.org/officeDocument/2006/relationships/hyperlink" Target="http://www.fx-quant.com/FXBQ/PerformanceFXBQ.htm" TargetMode="External"/><Relationship Id="rId3" Type="http://schemas.openxmlformats.org/officeDocument/2006/relationships/diagramLayout" Target="../diagrams/layout13.xml"/><Relationship Id="rId7" Type="http://schemas.openxmlformats.org/officeDocument/2006/relationships/image" Target="../media/image12.JPG"/><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11" Type="http://schemas.openxmlformats.org/officeDocument/2006/relationships/image" Target="../media/image13.JPG"/><Relationship Id="rId5" Type="http://schemas.openxmlformats.org/officeDocument/2006/relationships/diagramColors" Target="../diagrams/colors13.xml"/><Relationship Id="rId10" Type="http://schemas.openxmlformats.org/officeDocument/2006/relationships/image" Target="../media/image5.png"/><Relationship Id="rId4" Type="http://schemas.openxmlformats.org/officeDocument/2006/relationships/diagramQuickStyle" Target="../diagrams/quickStyle13.xml"/><Relationship Id="rId9" Type="http://schemas.openxmlformats.org/officeDocument/2006/relationships/slide" Target="slide2.xml"/></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hyperlink" Target="http://www.fx-quant.com/FXBQ/BackTestFXBQ.htm" TargetMode="External"/><Relationship Id="rId3" Type="http://schemas.openxmlformats.org/officeDocument/2006/relationships/diagramLayout" Target="../diagrams/layout14.xml"/><Relationship Id="rId7" Type="http://schemas.openxmlformats.org/officeDocument/2006/relationships/image" Target="../media/image14.jpeg"/><Relationship Id="rId12" Type="http://schemas.openxmlformats.org/officeDocument/2006/relationships/image" Target="../media/image5.png"/><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11" Type="http://schemas.openxmlformats.org/officeDocument/2006/relationships/slide" Target="slide2.xml"/><Relationship Id="rId5" Type="http://schemas.openxmlformats.org/officeDocument/2006/relationships/diagramColors" Target="../diagrams/colors14.xml"/><Relationship Id="rId10" Type="http://schemas.openxmlformats.org/officeDocument/2006/relationships/image" Target="../media/image17.jpeg"/><Relationship Id="rId4" Type="http://schemas.openxmlformats.org/officeDocument/2006/relationships/diagramQuickStyle" Target="../diagrams/quickStyle14.xml"/><Relationship Id="rId9" Type="http://schemas.openxmlformats.org/officeDocument/2006/relationships/image" Target="../media/image16.jpe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5.xml"/><Relationship Id="rId7" Type="http://schemas.openxmlformats.org/officeDocument/2006/relationships/slide" Target="slide2.xml"/><Relationship Id="rId2" Type="http://schemas.openxmlformats.org/officeDocument/2006/relationships/diagramData" Target="../diagrams/data15.xml"/><Relationship Id="rId1" Type="http://schemas.openxmlformats.org/officeDocument/2006/relationships/slideLayout" Target="../slideLayouts/slideLayout7.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7.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Layout" Target="../diagrams/layout16.xml"/><Relationship Id="rId7" Type="http://schemas.openxmlformats.org/officeDocument/2006/relationships/slide" Target="slide19.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 Id="rId9"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diagramLayout" Target="../diagrams/layout17.xml"/><Relationship Id="rId7" Type="http://schemas.openxmlformats.org/officeDocument/2006/relationships/image" Target="../media/image18.JPG"/><Relationship Id="rId12" Type="http://schemas.openxmlformats.org/officeDocument/2006/relationships/slide" Target="slide19.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11" Type="http://schemas.openxmlformats.org/officeDocument/2006/relationships/image" Target="../media/image5.png"/><Relationship Id="rId5" Type="http://schemas.openxmlformats.org/officeDocument/2006/relationships/diagramColors" Target="../diagrams/colors17.xml"/><Relationship Id="rId10" Type="http://schemas.openxmlformats.org/officeDocument/2006/relationships/slide" Target="slide2.xml"/><Relationship Id="rId4" Type="http://schemas.openxmlformats.org/officeDocument/2006/relationships/diagramQuickStyle" Target="../diagrams/quickStyle17.xml"/><Relationship Id="rId9" Type="http://schemas.openxmlformats.org/officeDocument/2006/relationships/hyperlink" Target="http://www.fx-quant.com/FXQ/PerformanceFXQ.htm"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hyperlink" Target="http://www.fx-quant.com/FXQ/BackTesting-FxQuant11.htm" TargetMode="External"/><Relationship Id="rId3" Type="http://schemas.openxmlformats.org/officeDocument/2006/relationships/diagramLayout" Target="../diagrams/layout18.xml"/><Relationship Id="rId7" Type="http://schemas.openxmlformats.org/officeDocument/2006/relationships/image" Target="../media/image20.jpeg"/><Relationship Id="rId12" Type="http://schemas.openxmlformats.org/officeDocument/2006/relationships/image" Target="../media/image5.png"/><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11" Type="http://schemas.openxmlformats.org/officeDocument/2006/relationships/slide" Target="slide2.xml"/><Relationship Id="rId5" Type="http://schemas.openxmlformats.org/officeDocument/2006/relationships/diagramColors" Target="../diagrams/colors18.xml"/><Relationship Id="rId10" Type="http://schemas.openxmlformats.org/officeDocument/2006/relationships/image" Target="../media/image23.jpeg"/><Relationship Id="rId4" Type="http://schemas.openxmlformats.org/officeDocument/2006/relationships/diagramQuickStyle" Target="../diagrams/quickStyle18.xml"/><Relationship Id="rId9" Type="http://schemas.openxmlformats.org/officeDocument/2006/relationships/image" Target="../media/image22.jpe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9.xml"/><Relationship Id="rId7" Type="http://schemas.openxmlformats.org/officeDocument/2006/relationships/slide" Target="slide2.xml"/><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1.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diagramLayout" Target="../diagrams/layout20.xml"/><Relationship Id="rId7" Type="http://schemas.openxmlformats.org/officeDocument/2006/relationships/image" Target="../media/image24.JPG"/><Relationship Id="rId12" Type="http://schemas.openxmlformats.org/officeDocument/2006/relationships/slide" Target="slide22.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11" Type="http://schemas.openxmlformats.org/officeDocument/2006/relationships/image" Target="../media/image5.png"/><Relationship Id="rId5" Type="http://schemas.openxmlformats.org/officeDocument/2006/relationships/diagramColors" Target="../diagrams/colors20.xml"/><Relationship Id="rId10" Type="http://schemas.openxmlformats.org/officeDocument/2006/relationships/slide" Target="slide2.xml"/><Relationship Id="rId4" Type="http://schemas.openxmlformats.org/officeDocument/2006/relationships/diagramQuickStyle" Target="../diagrams/quickStyle20.xml"/><Relationship Id="rId9" Type="http://schemas.openxmlformats.org/officeDocument/2006/relationships/hyperlink" Target="http://www.fx-quant.com/FXC/PerformanceFXC.htm"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diagramLayout" Target="../diagrams/layout21.xml"/><Relationship Id="rId7" Type="http://schemas.openxmlformats.org/officeDocument/2006/relationships/image" Target="../media/image26.jpeg"/><Relationship Id="rId12" Type="http://schemas.openxmlformats.org/officeDocument/2006/relationships/hyperlink" Target="http://www.fx-quant.com/FXBQ/BackTestFXBQ.htm" TargetMode="External"/><Relationship Id="rId2" Type="http://schemas.openxmlformats.org/officeDocument/2006/relationships/diagramData" Target="../diagrams/data21.xml"/><Relationship Id="rId1" Type="http://schemas.openxmlformats.org/officeDocument/2006/relationships/slideLayout" Target="../slideLayouts/slideLayout7.xml"/><Relationship Id="rId6" Type="http://schemas.microsoft.com/office/2007/relationships/diagramDrawing" Target="../diagrams/drawing21.xml"/><Relationship Id="rId11" Type="http://schemas.openxmlformats.org/officeDocument/2006/relationships/image" Target="../media/image5.png"/><Relationship Id="rId5" Type="http://schemas.openxmlformats.org/officeDocument/2006/relationships/diagramColors" Target="../diagrams/colors21.xml"/><Relationship Id="rId10" Type="http://schemas.openxmlformats.org/officeDocument/2006/relationships/slide" Target="slide2.xml"/><Relationship Id="rId4" Type="http://schemas.openxmlformats.org/officeDocument/2006/relationships/diagramQuickStyle" Target="../diagrams/quickStyle21.xml"/><Relationship Id="rId9" Type="http://schemas.openxmlformats.org/officeDocument/2006/relationships/image" Target="../media/image28.jpeg"/></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22.xml"/><Relationship Id="rId7" Type="http://schemas.openxmlformats.org/officeDocument/2006/relationships/slide" Target="slide2.xml"/><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23.xml"/><Relationship Id="rId7" Type="http://schemas.openxmlformats.org/officeDocument/2006/relationships/slide" Target="slide2.xml"/><Relationship Id="rId2" Type="http://schemas.openxmlformats.org/officeDocument/2006/relationships/diagramData" Target="../diagrams/data23.xml"/><Relationship Id="rId1" Type="http://schemas.openxmlformats.org/officeDocument/2006/relationships/slideLayout" Target="../slideLayouts/slideLayout7.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25.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diagramLayout" Target="../diagrams/layout24.xml"/><Relationship Id="rId7" Type="http://schemas.openxmlformats.org/officeDocument/2006/relationships/image" Target="../media/image29.JPG"/><Relationship Id="rId12" Type="http://schemas.openxmlformats.org/officeDocument/2006/relationships/slide" Target="slide26.xml"/><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11" Type="http://schemas.openxmlformats.org/officeDocument/2006/relationships/image" Target="../media/image5.png"/><Relationship Id="rId5" Type="http://schemas.openxmlformats.org/officeDocument/2006/relationships/diagramColors" Target="../diagrams/colors24.xml"/><Relationship Id="rId10" Type="http://schemas.openxmlformats.org/officeDocument/2006/relationships/slide" Target="slide2.xml"/><Relationship Id="rId4" Type="http://schemas.openxmlformats.org/officeDocument/2006/relationships/diagramQuickStyle" Target="../diagrams/quickStyle24.xml"/><Relationship Id="rId9" Type="http://schemas.openxmlformats.org/officeDocument/2006/relationships/hyperlink" Target="http://www.vol-quant.com/V1/PerformanceV1.htm"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32.JPG"/><Relationship Id="rId13" Type="http://schemas.openxmlformats.org/officeDocument/2006/relationships/hyperlink" Target="http://www.vol-quant.com/V1/V1backtesting.htm" TargetMode="External"/><Relationship Id="rId3" Type="http://schemas.openxmlformats.org/officeDocument/2006/relationships/diagramLayout" Target="../diagrams/layout25.xml"/><Relationship Id="rId7" Type="http://schemas.openxmlformats.org/officeDocument/2006/relationships/image" Target="../media/image31.JPG"/><Relationship Id="rId12" Type="http://schemas.openxmlformats.org/officeDocument/2006/relationships/image" Target="../media/image5.png"/><Relationship Id="rId2" Type="http://schemas.openxmlformats.org/officeDocument/2006/relationships/diagramData" Target="../diagrams/data25.xml"/><Relationship Id="rId1" Type="http://schemas.openxmlformats.org/officeDocument/2006/relationships/slideLayout" Target="../slideLayouts/slideLayout7.xml"/><Relationship Id="rId6" Type="http://schemas.microsoft.com/office/2007/relationships/diagramDrawing" Target="../diagrams/drawing25.xml"/><Relationship Id="rId11" Type="http://schemas.openxmlformats.org/officeDocument/2006/relationships/slide" Target="slide2.xml"/><Relationship Id="rId5" Type="http://schemas.openxmlformats.org/officeDocument/2006/relationships/diagramColors" Target="../diagrams/colors25.xml"/><Relationship Id="rId10" Type="http://schemas.openxmlformats.org/officeDocument/2006/relationships/image" Target="../media/image34.JPG"/><Relationship Id="rId4" Type="http://schemas.openxmlformats.org/officeDocument/2006/relationships/diagramQuickStyle" Target="../diagrams/quickStyle25.xml"/><Relationship Id="rId9" Type="http://schemas.openxmlformats.org/officeDocument/2006/relationships/image" Target="../media/image33.JPG"/></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26.xml"/><Relationship Id="rId7" Type="http://schemas.openxmlformats.org/officeDocument/2006/relationships/slide" Target="slide2.xml"/><Relationship Id="rId2" Type="http://schemas.openxmlformats.org/officeDocument/2006/relationships/diagramData" Target="../diagrams/data26.xml"/><Relationship Id="rId1" Type="http://schemas.openxmlformats.org/officeDocument/2006/relationships/slideLayout" Target="../slideLayouts/slideLayout7.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27.xml"/><Relationship Id="rId7" Type="http://schemas.openxmlformats.org/officeDocument/2006/relationships/slide" Target="slide2.xml"/><Relationship Id="rId2" Type="http://schemas.openxmlformats.org/officeDocument/2006/relationships/diagramData" Target="../diagrams/data27.xml"/><Relationship Id="rId1" Type="http://schemas.openxmlformats.org/officeDocument/2006/relationships/slideLayout" Target="../slideLayouts/slideLayout7.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29.xml.rels><?xml version="1.0" encoding="UTF-8" standalone="yes"?>
<Relationships xmlns="http://schemas.openxmlformats.org/package/2006/relationships"><Relationship Id="rId8" Type="http://schemas.openxmlformats.org/officeDocument/2006/relationships/hyperlink" Target="http://equity-quant.com/SP-Quant/PerformanceSPQ.htm" TargetMode="External"/><Relationship Id="rId3" Type="http://schemas.openxmlformats.org/officeDocument/2006/relationships/diagramLayout" Target="../diagrams/layout28.xml"/><Relationship Id="rId7" Type="http://schemas.openxmlformats.org/officeDocument/2006/relationships/image" Target="../media/image35.jpg"/><Relationship Id="rId2" Type="http://schemas.openxmlformats.org/officeDocument/2006/relationships/diagramData" Target="../diagrams/data28.xml"/><Relationship Id="rId1" Type="http://schemas.openxmlformats.org/officeDocument/2006/relationships/slideLayout" Target="../slideLayouts/slideLayout7.xml"/><Relationship Id="rId6" Type="http://schemas.microsoft.com/office/2007/relationships/diagramDrawing" Target="../diagrams/drawing28.xml"/><Relationship Id="rId11" Type="http://schemas.openxmlformats.org/officeDocument/2006/relationships/image" Target="../media/image36.jpg"/><Relationship Id="rId5" Type="http://schemas.openxmlformats.org/officeDocument/2006/relationships/diagramColors" Target="../diagrams/colors28.xml"/><Relationship Id="rId10" Type="http://schemas.openxmlformats.org/officeDocument/2006/relationships/image" Target="../media/image5.png"/><Relationship Id="rId4" Type="http://schemas.openxmlformats.org/officeDocument/2006/relationships/diagramQuickStyle" Target="../diagrams/quickStyle28.xml"/><Relationship Id="rId9" Type="http://schemas.openxmlformats.org/officeDocument/2006/relationships/slide" Target="slide2.xml"/></Relationships>
</file>

<file path=ppt/slides/_rels/slide30.xml.rels><?xml version="1.0" encoding="UTF-8" standalone="yes"?>
<Relationships xmlns="http://schemas.openxmlformats.org/package/2006/relationships"><Relationship Id="rId8" Type="http://schemas.openxmlformats.org/officeDocument/2006/relationships/image" Target="../media/image38.jpg"/><Relationship Id="rId13" Type="http://schemas.openxmlformats.org/officeDocument/2006/relationships/hyperlink" Target="http://www.vol-quant.com/V2/Backtesting-V2.htm" TargetMode="External"/><Relationship Id="rId3" Type="http://schemas.openxmlformats.org/officeDocument/2006/relationships/diagramLayout" Target="../diagrams/layout29.xml"/><Relationship Id="rId7" Type="http://schemas.openxmlformats.org/officeDocument/2006/relationships/image" Target="../media/image37.jpg"/><Relationship Id="rId12" Type="http://schemas.openxmlformats.org/officeDocument/2006/relationships/image" Target="../media/image5.png"/><Relationship Id="rId2" Type="http://schemas.openxmlformats.org/officeDocument/2006/relationships/diagramData" Target="../diagrams/data29.xml"/><Relationship Id="rId1" Type="http://schemas.openxmlformats.org/officeDocument/2006/relationships/slideLayout" Target="../slideLayouts/slideLayout7.xml"/><Relationship Id="rId6" Type="http://schemas.microsoft.com/office/2007/relationships/diagramDrawing" Target="../diagrams/drawing29.xml"/><Relationship Id="rId11" Type="http://schemas.openxmlformats.org/officeDocument/2006/relationships/slide" Target="slide2.xml"/><Relationship Id="rId5" Type="http://schemas.openxmlformats.org/officeDocument/2006/relationships/diagramColors" Target="../diagrams/colors29.xml"/><Relationship Id="rId10" Type="http://schemas.openxmlformats.org/officeDocument/2006/relationships/image" Target="../media/image40.jpg"/><Relationship Id="rId4" Type="http://schemas.openxmlformats.org/officeDocument/2006/relationships/diagramQuickStyle" Target="../diagrams/quickStyle29.xml"/><Relationship Id="rId9" Type="http://schemas.openxmlformats.org/officeDocument/2006/relationships/image" Target="../media/image39.jpg"/></Relationships>
</file>

<file path=ppt/slides/_rels/slide31.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Layout" Target="../diagrams/layout30.xml"/><Relationship Id="rId7" Type="http://schemas.openxmlformats.org/officeDocument/2006/relationships/hyperlink" Target="http://vol-quant.com/V3/Backtesting-V3.htm" TargetMode="External"/><Relationship Id="rId2" Type="http://schemas.openxmlformats.org/officeDocument/2006/relationships/diagramData" Target="../diagrams/data30.xml"/><Relationship Id="rId1" Type="http://schemas.openxmlformats.org/officeDocument/2006/relationships/slideLayout" Target="../slideLayouts/slideLayout7.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 Id="rId9" Type="http://schemas.openxmlformats.org/officeDocument/2006/relationships/image" Target="../media/image5.png"/></Relationships>
</file>

<file path=ppt/slides/_rels/slide3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31.xml"/><Relationship Id="rId7" Type="http://schemas.openxmlformats.org/officeDocument/2006/relationships/slide" Target="slide2.xml"/><Relationship Id="rId2" Type="http://schemas.openxmlformats.org/officeDocument/2006/relationships/diagramData" Target="../diagrams/data31.xml"/><Relationship Id="rId1" Type="http://schemas.openxmlformats.org/officeDocument/2006/relationships/slideLayout" Target="../slideLayouts/slideLayout7.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33.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diagramLayout" Target="../diagrams/layout32.xml"/><Relationship Id="rId7" Type="http://schemas.openxmlformats.org/officeDocument/2006/relationships/image" Target="../media/image41.JPG"/><Relationship Id="rId12" Type="http://schemas.openxmlformats.org/officeDocument/2006/relationships/image" Target="../media/image5.png"/><Relationship Id="rId2" Type="http://schemas.openxmlformats.org/officeDocument/2006/relationships/diagramData" Target="../diagrams/data32.xml"/><Relationship Id="rId1" Type="http://schemas.openxmlformats.org/officeDocument/2006/relationships/slideLayout" Target="../slideLayouts/slideLayout7.xml"/><Relationship Id="rId6" Type="http://schemas.microsoft.com/office/2007/relationships/diagramDrawing" Target="../diagrams/drawing32.xml"/><Relationship Id="rId11" Type="http://schemas.openxmlformats.org/officeDocument/2006/relationships/slide" Target="slide2.xml"/><Relationship Id="rId5" Type="http://schemas.openxmlformats.org/officeDocument/2006/relationships/diagramColors" Target="../diagrams/colors32.xml"/><Relationship Id="rId10" Type="http://schemas.openxmlformats.org/officeDocument/2006/relationships/hyperlink" Target="http://www.vol-quant.com/V4/PerformanceV4.htm" TargetMode="External"/><Relationship Id="rId4" Type="http://schemas.openxmlformats.org/officeDocument/2006/relationships/diagramQuickStyle" Target="../diagrams/quickStyle32.xml"/><Relationship Id="rId9" Type="http://schemas.openxmlformats.org/officeDocument/2006/relationships/slide" Target="slide34.xml"/></Relationships>
</file>

<file path=ppt/slides/_rels/slide34.xml.rels><?xml version="1.0" encoding="UTF-8" standalone="yes"?>
<Relationships xmlns="http://schemas.openxmlformats.org/package/2006/relationships"><Relationship Id="rId8" Type="http://schemas.openxmlformats.org/officeDocument/2006/relationships/image" Target="../media/image44.jpg"/><Relationship Id="rId13" Type="http://schemas.openxmlformats.org/officeDocument/2006/relationships/image" Target="../media/image46.jpg"/><Relationship Id="rId3" Type="http://schemas.openxmlformats.org/officeDocument/2006/relationships/diagramLayout" Target="../diagrams/layout33.xml"/><Relationship Id="rId7" Type="http://schemas.openxmlformats.org/officeDocument/2006/relationships/image" Target="../media/image43.jpg"/><Relationship Id="rId12" Type="http://schemas.openxmlformats.org/officeDocument/2006/relationships/image" Target="../media/image45.jpg"/><Relationship Id="rId2" Type="http://schemas.openxmlformats.org/officeDocument/2006/relationships/diagramData" Target="../diagrams/data33.xml"/><Relationship Id="rId1" Type="http://schemas.openxmlformats.org/officeDocument/2006/relationships/slideLayout" Target="../slideLayouts/slideLayout7.xml"/><Relationship Id="rId6" Type="http://schemas.microsoft.com/office/2007/relationships/diagramDrawing" Target="../diagrams/drawing33.xml"/><Relationship Id="rId11" Type="http://schemas.openxmlformats.org/officeDocument/2006/relationships/hyperlink" Target="http://www.vol-quant.com/V3/Backtesting-V3.htm" TargetMode="External"/><Relationship Id="rId5" Type="http://schemas.openxmlformats.org/officeDocument/2006/relationships/diagramColors" Target="../diagrams/colors33.xml"/><Relationship Id="rId10" Type="http://schemas.openxmlformats.org/officeDocument/2006/relationships/image" Target="../media/image5.png"/><Relationship Id="rId4" Type="http://schemas.openxmlformats.org/officeDocument/2006/relationships/diagramQuickStyle" Target="../diagrams/quickStyle33.xml"/><Relationship Id="rId9" Type="http://schemas.openxmlformats.org/officeDocument/2006/relationships/slide" Target="slide2.xml"/></Relationships>
</file>

<file path=ppt/slides/_rels/slide35.xml.rels><?xml version="1.0" encoding="UTF-8" standalone="yes"?>
<Relationships xmlns="http://schemas.openxmlformats.org/package/2006/relationships"><Relationship Id="rId8" Type="http://schemas.openxmlformats.org/officeDocument/2006/relationships/image" Target="../media/image48.jpeg"/><Relationship Id="rId13" Type="http://schemas.openxmlformats.org/officeDocument/2006/relationships/image" Target="../media/image50.jpeg"/><Relationship Id="rId3" Type="http://schemas.openxmlformats.org/officeDocument/2006/relationships/diagramLayout" Target="../diagrams/layout34.xml"/><Relationship Id="rId7" Type="http://schemas.openxmlformats.org/officeDocument/2006/relationships/image" Target="../media/image47.JPG"/><Relationship Id="rId12" Type="http://schemas.openxmlformats.org/officeDocument/2006/relationships/image" Target="../media/image49.jpg"/><Relationship Id="rId2" Type="http://schemas.openxmlformats.org/officeDocument/2006/relationships/diagramData" Target="../diagrams/data34.xml"/><Relationship Id="rId1" Type="http://schemas.openxmlformats.org/officeDocument/2006/relationships/slideLayout" Target="../slideLayouts/slideLayout7.xml"/><Relationship Id="rId6" Type="http://schemas.microsoft.com/office/2007/relationships/diagramDrawing" Target="../diagrams/drawing34.xml"/><Relationship Id="rId11" Type="http://schemas.openxmlformats.org/officeDocument/2006/relationships/image" Target="../media/image5.png"/><Relationship Id="rId5" Type="http://schemas.openxmlformats.org/officeDocument/2006/relationships/diagramColors" Target="../diagrams/colors34.xml"/><Relationship Id="rId10" Type="http://schemas.openxmlformats.org/officeDocument/2006/relationships/slide" Target="slide2.xml"/><Relationship Id="rId4" Type="http://schemas.openxmlformats.org/officeDocument/2006/relationships/diagramQuickStyle" Target="../diagrams/quickStyle34.xml"/><Relationship Id="rId9" Type="http://schemas.openxmlformats.org/officeDocument/2006/relationships/hyperlink" Target="http://www.fx-quant.com/MS/MS-real.htm"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52.jpg"/><Relationship Id="rId13" Type="http://schemas.openxmlformats.org/officeDocument/2006/relationships/image" Target="../media/image54.jpg"/><Relationship Id="rId3" Type="http://schemas.openxmlformats.org/officeDocument/2006/relationships/diagramLayout" Target="../diagrams/layout35.xml"/><Relationship Id="rId7" Type="http://schemas.openxmlformats.org/officeDocument/2006/relationships/image" Target="../media/image51.jpg"/><Relationship Id="rId12" Type="http://schemas.openxmlformats.org/officeDocument/2006/relationships/image" Target="../media/image53.jpg"/><Relationship Id="rId2" Type="http://schemas.openxmlformats.org/officeDocument/2006/relationships/diagramData" Target="../diagrams/data35.xml"/><Relationship Id="rId1" Type="http://schemas.openxmlformats.org/officeDocument/2006/relationships/slideLayout" Target="../slideLayouts/slideLayout7.xml"/><Relationship Id="rId6" Type="http://schemas.microsoft.com/office/2007/relationships/diagramDrawing" Target="../diagrams/drawing35.xml"/><Relationship Id="rId11" Type="http://schemas.openxmlformats.org/officeDocument/2006/relationships/hyperlink" Target="http://www.fx-quant.com/MS/MS6-backtesting.htm" TargetMode="External"/><Relationship Id="rId5" Type="http://schemas.openxmlformats.org/officeDocument/2006/relationships/diagramColors" Target="../diagrams/colors35.xml"/><Relationship Id="rId10" Type="http://schemas.openxmlformats.org/officeDocument/2006/relationships/image" Target="../media/image5.png"/><Relationship Id="rId4" Type="http://schemas.openxmlformats.org/officeDocument/2006/relationships/diagramQuickStyle" Target="../diagrams/quickStyle35.xml"/><Relationship Id="rId9" Type="http://schemas.openxmlformats.org/officeDocument/2006/relationships/slide" Target="slide2.xml"/></Relationships>
</file>

<file path=ppt/slides/_rels/slide3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36.xml"/><Relationship Id="rId7" Type="http://schemas.openxmlformats.org/officeDocument/2006/relationships/slide" Target="slide2.xml"/><Relationship Id="rId2" Type="http://schemas.openxmlformats.org/officeDocument/2006/relationships/diagramData" Target="../diagrams/data36.xml"/><Relationship Id="rId1" Type="http://schemas.openxmlformats.org/officeDocument/2006/relationships/slideLayout" Target="../slideLayouts/slideLayout7.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38.xml.rels><?xml version="1.0" encoding="UTF-8" standalone="yes"?>
<Relationships xmlns="http://schemas.openxmlformats.org/package/2006/relationships"><Relationship Id="rId8" Type="http://schemas.openxmlformats.org/officeDocument/2006/relationships/hyperlink" Target="http://www.fx-quant.com/" TargetMode="External"/><Relationship Id="rId3" Type="http://schemas.openxmlformats.org/officeDocument/2006/relationships/diagramLayout" Target="../diagrams/layout37.xml"/><Relationship Id="rId7" Type="http://schemas.openxmlformats.org/officeDocument/2006/relationships/hyperlink" Target="http://www.fx-quant.com/incentive%20fee%20calculation.xls" TargetMode="External"/><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10" Type="http://schemas.openxmlformats.org/officeDocument/2006/relationships/image" Target="../media/image55.jpeg"/><Relationship Id="rId4" Type="http://schemas.openxmlformats.org/officeDocument/2006/relationships/diagramQuickStyle" Target="../diagrams/quickStyle37.xml"/><Relationship Id="rId9" Type="http://schemas.openxmlformats.org/officeDocument/2006/relationships/slide" Target="slide2.xml"/></Relationships>
</file>

<file path=ppt/slides/_rels/slide39.xml.rels><?xml version="1.0" encoding="UTF-8" standalone="yes"?>
<Relationships xmlns="http://schemas.openxmlformats.org/package/2006/relationships"><Relationship Id="rId8" Type="http://schemas.openxmlformats.org/officeDocument/2006/relationships/diagramColors" Target="../diagrams/colors38.xml"/><Relationship Id="rId3" Type="http://schemas.openxmlformats.org/officeDocument/2006/relationships/slide" Target="slide2.xml"/><Relationship Id="rId7" Type="http://schemas.openxmlformats.org/officeDocument/2006/relationships/diagramQuickStyle" Target="../diagrams/quickStyle38.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Layout" Target="../diagrams/layout38.xml"/><Relationship Id="rId5" Type="http://schemas.openxmlformats.org/officeDocument/2006/relationships/diagramData" Target="../diagrams/data38.xml"/><Relationship Id="rId4" Type="http://schemas.openxmlformats.org/officeDocument/2006/relationships/image" Target="../media/image55.jpeg"/><Relationship Id="rId9" Type="http://schemas.microsoft.com/office/2007/relationships/diagramDrawing" Target="../diagrams/drawing38.xml"/></Relationships>
</file>

<file path=ppt/slides/_rels/slide40.xml.rels><?xml version="1.0" encoding="UTF-8" standalone="yes"?>
<Relationships xmlns="http://schemas.openxmlformats.org/package/2006/relationships"><Relationship Id="rId8" Type="http://schemas.openxmlformats.org/officeDocument/2006/relationships/hyperlink" Target="http://www.fx-quant.com/Disclosure.htm" TargetMode="External"/><Relationship Id="rId3" Type="http://schemas.openxmlformats.org/officeDocument/2006/relationships/diagramLayout" Target="../diagrams/layout39.xml"/><Relationship Id="rId7" Type="http://schemas.openxmlformats.org/officeDocument/2006/relationships/slide" Target="slide15.xml"/><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11" Type="http://schemas.openxmlformats.org/officeDocument/2006/relationships/image" Target="../media/image56.jpeg"/><Relationship Id="rId5" Type="http://schemas.openxmlformats.org/officeDocument/2006/relationships/diagramColors" Target="../diagrams/colors39.xml"/><Relationship Id="rId10" Type="http://schemas.openxmlformats.org/officeDocument/2006/relationships/slide" Target="slide2.xml"/><Relationship Id="rId4" Type="http://schemas.openxmlformats.org/officeDocument/2006/relationships/diagramQuickStyle" Target="../diagrams/quickStyle39.xml"/><Relationship Id="rId9" Type="http://schemas.openxmlformats.org/officeDocument/2006/relationships/hyperlink" Target="http://vol-quant.com/Disclosure.htm"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www.vol-quant.com/" TargetMode="External"/><Relationship Id="rId3" Type="http://schemas.openxmlformats.org/officeDocument/2006/relationships/diagramLayout" Target="../diagrams/layout40.xml"/><Relationship Id="rId7" Type="http://schemas.openxmlformats.org/officeDocument/2006/relationships/hyperlink" Target="http://www.fx-quant.com/" TargetMode="External"/><Relationship Id="rId12" Type="http://schemas.openxmlformats.org/officeDocument/2006/relationships/image" Target="../media/image55.jpeg"/><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11" Type="http://schemas.openxmlformats.org/officeDocument/2006/relationships/slide" Target="slide2.xml"/><Relationship Id="rId5" Type="http://schemas.openxmlformats.org/officeDocument/2006/relationships/diagramColors" Target="../diagrams/colors40.xml"/><Relationship Id="rId10" Type="http://schemas.openxmlformats.org/officeDocument/2006/relationships/hyperlink" Target="mailto:info@fx-quant.com" TargetMode="External"/><Relationship Id="rId4" Type="http://schemas.openxmlformats.org/officeDocument/2006/relationships/diagramQuickStyle" Target="../diagrams/quickStyle40.xml"/><Relationship Id="rId9" Type="http://schemas.openxmlformats.org/officeDocument/2006/relationships/hyperlink" Target="http://www.equity-quant.com/" TargetMode="External"/></Relationships>
</file>

<file path=ppt/slides/_rels/slide4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tiff"/><Relationship Id="rId1" Type="http://schemas.openxmlformats.org/officeDocument/2006/relationships/slideLayout" Target="../slideLayouts/slideLayout2.xml"/><Relationship Id="rId4" Type="http://schemas.openxmlformats.org/officeDocument/2006/relationships/image" Target="../media/image5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LYNCESTIS LLP</a:t>
            </a:r>
            <a:endParaRPr lang="en-US" dirty="0"/>
          </a:p>
        </p:txBody>
      </p:sp>
      <p:sp>
        <p:nvSpPr>
          <p:cNvPr id="3" name="Subtitle 2"/>
          <p:cNvSpPr>
            <a:spLocks noGrp="1"/>
          </p:cNvSpPr>
          <p:nvPr>
            <p:ph type="subTitle" idx="1"/>
          </p:nvPr>
        </p:nvSpPr>
        <p:spPr/>
        <p:txBody>
          <a:bodyPr/>
          <a:lstStyle/>
          <a:p>
            <a:r>
              <a:rPr lang="en-US" sz="2300" dirty="0" smtClean="0"/>
              <a:t>Managed</a:t>
            </a:r>
            <a:r>
              <a:rPr lang="en-US" dirty="0" smtClean="0"/>
              <a:t> Account </a:t>
            </a:r>
            <a:r>
              <a:rPr lang="en-US" sz="2400" dirty="0" smtClean="0"/>
              <a:t>Programs</a:t>
            </a:r>
            <a:endParaRPr lang="en-US" dirty="0"/>
          </a:p>
        </p:txBody>
      </p:sp>
      <p:sp>
        <p:nvSpPr>
          <p:cNvPr id="4" name="TextBox 3"/>
          <p:cNvSpPr txBox="1"/>
          <p:nvPr/>
        </p:nvSpPr>
        <p:spPr>
          <a:xfrm>
            <a:off x="1143000" y="5791200"/>
            <a:ext cx="7391400" cy="276999"/>
          </a:xfrm>
          <a:prstGeom prst="rect">
            <a:avLst/>
          </a:prstGeom>
          <a:noFill/>
        </p:spPr>
        <p:txBody>
          <a:bodyPr wrap="square" rtlCol="0">
            <a:spAutoFit/>
          </a:bodyPr>
          <a:lstStyle/>
          <a:p>
            <a:r>
              <a:rPr lang="en-US" sz="1200" b="1" dirty="0" smtClean="0"/>
              <a:t>FOR ACCREDITED INVESTORS USE ONLY AND MAY NOT BE USED WITH THE GENERAL PUBLIC</a:t>
            </a:r>
            <a:endParaRPr lang="en-US" sz="1200" b="1" dirty="0"/>
          </a:p>
        </p:txBody>
      </p:sp>
      <p:sp>
        <p:nvSpPr>
          <p:cNvPr id="5" name="TextBox 4"/>
          <p:cNvSpPr txBox="1"/>
          <p:nvPr/>
        </p:nvSpPr>
        <p:spPr>
          <a:xfrm>
            <a:off x="1143000" y="5410200"/>
            <a:ext cx="1600200" cy="276999"/>
          </a:xfrm>
          <a:prstGeom prst="rect">
            <a:avLst/>
          </a:prstGeom>
          <a:noFill/>
        </p:spPr>
        <p:txBody>
          <a:bodyPr wrap="square" rtlCol="0">
            <a:spAutoFit/>
          </a:bodyPr>
          <a:lstStyle/>
          <a:p>
            <a:r>
              <a:rPr lang="en-US" sz="1200" b="1" dirty="0" smtClean="0"/>
              <a:t>March</a:t>
            </a:r>
            <a:r>
              <a:rPr lang="en-US" sz="1200" b="1" dirty="0" smtClean="0"/>
              <a:t> </a:t>
            </a:r>
            <a:r>
              <a:rPr lang="en-US" sz="1200" b="1" dirty="0"/>
              <a:t>1</a:t>
            </a:r>
            <a:r>
              <a:rPr lang="en-US" sz="1200" b="1" dirty="0" smtClean="0"/>
              <a:t>, 2019</a:t>
            </a:r>
            <a:endParaRPr lang="en-US" sz="1200" b="1" dirty="0"/>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762000" y="1143000"/>
          <a:ext cx="79248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042AED99-7FB4-404E-8A97-64753DCE42EC}" type="slidenum">
              <a:rPr kumimoji="0" lang="en-US" smtClean="0"/>
              <a:pPr/>
              <a:t>2</a:t>
            </a:fld>
            <a:endParaRPr kumimoji="0" lang="en-US"/>
          </a:p>
        </p:txBody>
      </p:sp>
      <p:sp>
        <p:nvSpPr>
          <p:cNvPr id="5" name="TextBox 4"/>
          <p:cNvSpPr txBox="1"/>
          <p:nvPr/>
        </p:nvSpPr>
        <p:spPr>
          <a:xfrm>
            <a:off x="762000" y="1905000"/>
            <a:ext cx="4267200" cy="3493264"/>
          </a:xfrm>
          <a:prstGeom prst="rect">
            <a:avLst/>
          </a:prstGeom>
          <a:noFill/>
        </p:spPr>
        <p:txBody>
          <a:bodyPr wrap="square" rtlCol="0">
            <a:spAutoFit/>
          </a:bodyPr>
          <a:lstStyle/>
          <a:p>
            <a:pPr marL="285750" indent="-285750">
              <a:spcAft>
                <a:spcPts val="600"/>
              </a:spcAft>
            </a:pPr>
            <a:r>
              <a:rPr lang="en-US" sz="1200" b="1" dirty="0" smtClean="0">
                <a:latin typeface="Arial" pitchFamily="34" charset="0"/>
                <a:cs typeface="Arial" pitchFamily="34" charset="0"/>
              </a:rPr>
              <a:t>I. Introduction</a:t>
            </a:r>
          </a:p>
          <a:p>
            <a:pPr marL="285750" indent="-285750"/>
            <a:r>
              <a:rPr lang="en-US" sz="1200" dirty="0" smtClean="0">
                <a:latin typeface="Arial" pitchFamily="34" charset="0"/>
                <a:cs typeface="Arial" pitchFamily="34" charset="0"/>
              </a:rPr>
              <a:t>   - </a:t>
            </a:r>
            <a:r>
              <a:rPr lang="en-US" sz="1200" dirty="0" smtClean="0">
                <a:latin typeface="Arial" pitchFamily="34" charset="0"/>
                <a:cs typeface="Arial" pitchFamily="34" charset="0"/>
                <a:hlinkClick r:id="rId7" action="ppaction://hlinksldjump"/>
              </a:rPr>
              <a:t>The </a:t>
            </a:r>
            <a:r>
              <a:rPr lang="en-US" sz="1200" dirty="0" err="1" smtClean="0">
                <a:latin typeface="Arial" pitchFamily="34" charset="0"/>
                <a:cs typeface="Arial" pitchFamily="34" charset="0"/>
                <a:hlinkClick r:id="rId7" action="ppaction://hlinksldjump"/>
              </a:rPr>
              <a:t>Lyncestis</a:t>
            </a:r>
            <a:r>
              <a:rPr lang="en-US" sz="1200" dirty="0" smtClean="0">
                <a:latin typeface="Arial" pitchFamily="34" charset="0"/>
                <a:cs typeface="Arial" pitchFamily="34" charset="0"/>
                <a:hlinkClick r:id="rId7" action="ppaction://hlinksldjump"/>
              </a:rPr>
              <a:t> LLP Trading Team   </a:t>
            </a:r>
            <a:endParaRPr lang="en-US" sz="1200" dirty="0" smtClean="0">
              <a:latin typeface="Arial" pitchFamily="34" charset="0"/>
              <a:cs typeface="Arial" pitchFamily="34" charset="0"/>
            </a:endParaRPr>
          </a:p>
          <a:p>
            <a:pPr marL="285750" indent="-285750"/>
            <a:r>
              <a:rPr lang="en-US" sz="1200" dirty="0" smtClean="0">
                <a:latin typeface="Arial" pitchFamily="34" charset="0"/>
                <a:cs typeface="Arial" pitchFamily="34" charset="0"/>
              </a:rPr>
              <a:t>   - </a:t>
            </a:r>
            <a:r>
              <a:rPr lang="en-US" sz="1200" dirty="0" smtClean="0">
                <a:latin typeface="Arial" pitchFamily="34" charset="0"/>
                <a:cs typeface="Arial" pitchFamily="34" charset="0"/>
                <a:hlinkClick r:id="rId8" action="ppaction://hlinksldjump"/>
              </a:rPr>
              <a:t>What Do We Offer</a:t>
            </a:r>
            <a:endParaRPr lang="en-US" sz="1200" dirty="0" smtClean="0">
              <a:latin typeface="Arial" pitchFamily="34" charset="0"/>
              <a:cs typeface="Arial" pitchFamily="34" charset="0"/>
            </a:endParaRPr>
          </a:p>
          <a:p>
            <a:pPr marL="285750" indent="-285750"/>
            <a:r>
              <a:rPr lang="en-US" sz="1200" dirty="0" smtClean="0">
                <a:latin typeface="Arial" pitchFamily="34" charset="0"/>
                <a:cs typeface="Arial" pitchFamily="34" charset="0"/>
              </a:rPr>
              <a:t>   - </a:t>
            </a:r>
            <a:r>
              <a:rPr lang="en-US" sz="1200" dirty="0" smtClean="0">
                <a:latin typeface="Arial" pitchFamily="34" charset="0"/>
                <a:cs typeface="Arial" pitchFamily="34" charset="0"/>
                <a:hlinkClick r:id="rId9" action="ppaction://hlinksldjump"/>
              </a:rPr>
              <a:t>How is Our Investment Process Different</a:t>
            </a:r>
            <a:endParaRPr lang="en-US" sz="1200" dirty="0" smtClean="0">
              <a:latin typeface="Arial" pitchFamily="34" charset="0"/>
              <a:cs typeface="Arial" pitchFamily="34" charset="0"/>
            </a:endParaRPr>
          </a:p>
          <a:p>
            <a:pPr marL="285750" indent="-285750"/>
            <a:endParaRPr lang="en-US" sz="1200" dirty="0" smtClean="0">
              <a:latin typeface="Arial" pitchFamily="34" charset="0"/>
              <a:cs typeface="Arial" pitchFamily="34" charset="0"/>
            </a:endParaRPr>
          </a:p>
          <a:p>
            <a:r>
              <a:rPr lang="en-US" sz="1200" b="1" dirty="0" smtClean="0">
                <a:latin typeface="Arial" pitchFamily="34" charset="0"/>
                <a:cs typeface="Arial" pitchFamily="34" charset="0"/>
                <a:hlinkClick r:id="rId10" action="ppaction://hlinksldjump"/>
              </a:rPr>
              <a:t>II. Strategies Overview, Performance and Risk Analysis</a:t>
            </a:r>
            <a:endParaRPr lang="en-US" sz="1200" b="1" dirty="0" smtClean="0">
              <a:latin typeface="Arial" pitchFamily="34" charset="0"/>
              <a:cs typeface="Arial" pitchFamily="34" charset="0"/>
            </a:endParaRPr>
          </a:p>
          <a:p>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   Foreign Currency (FX) Portfolio Trading Strategies</a:t>
            </a:r>
            <a:endParaRPr lang="en-US" sz="1200" dirty="0" smtClean="0">
              <a:latin typeface="Arial" pitchFamily="34" charset="0"/>
              <a:cs typeface="Arial" pitchFamily="34" charset="0"/>
              <a:hlinkClick r:id="rId11" action="ppaction://hlinksldjump"/>
            </a:endParaRPr>
          </a:p>
          <a:p>
            <a:r>
              <a:rPr lang="en-US" sz="1200" dirty="0" smtClean="0">
                <a:latin typeface="Arial" pitchFamily="34" charset="0"/>
                <a:cs typeface="Arial" pitchFamily="34" charset="0"/>
              </a:rPr>
              <a:t>      </a:t>
            </a:r>
            <a:r>
              <a:rPr lang="en-US" sz="1200" dirty="0" smtClean="0">
                <a:latin typeface="Arial" pitchFamily="34" charset="0"/>
                <a:cs typeface="Arial" pitchFamily="34" charset="0"/>
                <a:hlinkClick r:id="rId11" action="ppaction://hlinksldjump"/>
              </a:rPr>
              <a:t>Investment Philosophy</a:t>
            </a:r>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      1. </a:t>
            </a:r>
            <a:r>
              <a:rPr lang="en-US" sz="1200" dirty="0" smtClean="0">
                <a:latin typeface="Arial" pitchFamily="34" charset="0"/>
                <a:cs typeface="Arial" pitchFamily="34" charset="0"/>
                <a:hlinkClick r:id="rId12" action="ppaction://hlinksldjump"/>
              </a:rPr>
              <a:t>FX Index </a:t>
            </a:r>
            <a:r>
              <a:rPr lang="en-US" sz="1200" dirty="0" err="1" smtClean="0">
                <a:latin typeface="Arial" pitchFamily="34" charset="0"/>
                <a:cs typeface="Arial" pitchFamily="34" charset="0"/>
                <a:hlinkClick r:id="rId12" action="ppaction://hlinksldjump"/>
              </a:rPr>
              <a:t>Arb</a:t>
            </a:r>
            <a:r>
              <a:rPr lang="en-US" sz="1200" dirty="0" smtClean="0">
                <a:latin typeface="Arial" pitchFamily="34" charset="0"/>
                <a:cs typeface="Arial" pitchFamily="34" charset="0"/>
                <a:hlinkClick r:id="rId12" action="ppaction://hlinksldjump"/>
              </a:rPr>
              <a:t> – Currency Trading Program</a:t>
            </a:r>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      2. </a:t>
            </a:r>
            <a:r>
              <a:rPr lang="en-US" sz="1200" dirty="0" smtClean="0">
                <a:latin typeface="Arial" pitchFamily="34" charset="0"/>
                <a:cs typeface="Arial" pitchFamily="34" charset="0"/>
                <a:hlinkClick r:id="rId13" action="ppaction://hlinksldjump"/>
              </a:rPr>
              <a:t>FX Basket Quant – Currency Trading Program</a:t>
            </a:r>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      3. </a:t>
            </a:r>
            <a:r>
              <a:rPr lang="en-US" sz="1200" dirty="0" smtClean="0">
                <a:latin typeface="Arial" pitchFamily="34" charset="0"/>
                <a:cs typeface="Arial" pitchFamily="34" charset="0"/>
                <a:hlinkClick r:id="rId14" action="ppaction://hlinksldjump"/>
              </a:rPr>
              <a:t>FX Quant 11 – Currency Trading Program</a:t>
            </a:r>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      4. </a:t>
            </a:r>
            <a:r>
              <a:rPr lang="en-US" sz="1200" dirty="0" smtClean="0">
                <a:latin typeface="Arial" pitchFamily="34" charset="0"/>
                <a:cs typeface="Arial" pitchFamily="34" charset="0"/>
                <a:hlinkClick r:id="rId15" action="ppaction://hlinksldjump"/>
              </a:rPr>
              <a:t>FXC – Currency Trading Program</a:t>
            </a:r>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      </a:t>
            </a:r>
          </a:p>
          <a:p>
            <a:r>
              <a:rPr lang="en-US" sz="1200" dirty="0" smtClean="0">
                <a:latin typeface="Arial" pitchFamily="34" charset="0"/>
                <a:cs typeface="Arial" pitchFamily="34" charset="0"/>
              </a:rPr>
              <a:t>   S&amp;P 500 Volatility (VIX) Trading Strategies</a:t>
            </a:r>
          </a:p>
          <a:p>
            <a:r>
              <a:rPr lang="en-US" sz="1200" dirty="0" smtClean="0">
                <a:latin typeface="Arial" pitchFamily="34" charset="0"/>
                <a:cs typeface="Arial" pitchFamily="34" charset="0"/>
              </a:rPr>
              <a:t>      5. </a:t>
            </a:r>
            <a:r>
              <a:rPr lang="en-US" sz="1200" dirty="0" smtClean="0">
                <a:latin typeface="Arial" pitchFamily="34" charset="0"/>
                <a:cs typeface="Arial" pitchFamily="34" charset="0"/>
                <a:hlinkClick r:id="rId16" action="ppaction://hlinksldjump"/>
              </a:rPr>
              <a:t>V1 – Volatility Trading Program</a:t>
            </a:r>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      6. </a:t>
            </a:r>
            <a:r>
              <a:rPr lang="en-US" sz="1200" dirty="0" smtClean="0">
                <a:latin typeface="Arial" pitchFamily="34" charset="0"/>
                <a:cs typeface="Arial" pitchFamily="34" charset="0"/>
                <a:hlinkClick r:id="rId17" action="ppaction://hlinksldjump"/>
              </a:rPr>
              <a:t>V2 – Volatility Trading Program</a:t>
            </a:r>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      7. </a:t>
            </a:r>
            <a:r>
              <a:rPr lang="en-US" sz="1200" dirty="0" smtClean="0">
                <a:latin typeface="Arial" pitchFamily="34" charset="0"/>
                <a:cs typeface="Arial" pitchFamily="34" charset="0"/>
                <a:hlinkClick r:id="rId18" action="ppaction://hlinksldjump"/>
              </a:rPr>
              <a:t>V4 – Volatility  Trading Program</a:t>
            </a:r>
            <a:endParaRPr lang="en-US" sz="1200" dirty="0" smtClean="0">
              <a:latin typeface="Arial" pitchFamily="34" charset="0"/>
              <a:cs typeface="Arial" pitchFamily="34" charset="0"/>
            </a:endParaRPr>
          </a:p>
        </p:txBody>
      </p:sp>
      <p:sp>
        <p:nvSpPr>
          <p:cNvPr id="6" name="TextBox 5"/>
          <p:cNvSpPr txBox="1"/>
          <p:nvPr/>
        </p:nvSpPr>
        <p:spPr>
          <a:xfrm>
            <a:off x="5334000" y="2133600"/>
            <a:ext cx="3352800" cy="2308324"/>
          </a:xfrm>
          <a:prstGeom prst="rect">
            <a:avLst/>
          </a:prstGeom>
          <a:noFill/>
        </p:spPr>
        <p:txBody>
          <a:bodyPr wrap="square" rtlCol="0">
            <a:spAutoFit/>
          </a:bodyPr>
          <a:lstStyle/>
          <a:p>
            <a:r>
              <a:rPr lang="en-US" sz="1200" b="1" dirty="0" smtClean="0">
                <a:hlinkClick r:id="rId19" action="ppaction://hlinksldjump"/>
              </a:rPr>
              <a:t>III. Multi Strategy Performance</a:t>
            </a:r>
            <a:endParaRPr lang="en-US" sz="1200" b="1" dirty="0" smtClean="0"/>
          </a:p>
          <a:p>
            <a:endParaRPr lang="en-US" sz="1200" dirty="0" smtClean="0"/>
          </a:p>
          <a:p>
            <a:r>
              <a:rPr lang="en-US" sz="1200" b="1" dirty="0" smtClean="0">
                <a:hlinkClick r:id="rId20" action="ppaction://hlinksldjump"/>
              </a:rPr>
              <a:t>IV. Execution and Risk Controls</a:t>
            </a:r>
            <a:endParaRPr lang="en-US" sz="1200" b="1" dirty="0" smtClean="0"/>
          </a:p>
          <a:p>
            <a:endParaRPr lang="en-US" sz="1200" dirty="0" smtClean="0"/>
          </a:p>
          <a:p>
            <a:r>
              <a:rPr lang="en-US" sz="1200" b="1" dirty="0" smtClean="0">
                <a:hlinkClick r:id="rId21" action="ppaction://hlinksldjump"/>
              </a:rPr>
              <a:t>V. Key Investment Terms</a:t>
            </a:r>
            <a:endParaRPr lang="en-US" sz="1200" b="1" dirty="0" smtClean="0"/>
          </a:p>
          <a:p>
            <a:endParaRPr lang="en-US" sz="1200" b="1" dirty="0" smtClean="0"/>
          </a:p>
          <a:p>
            <a:r>
              <a:rPr lang="en-US" sz="1200" b="1" dirty="0" smtClean="0">
                <a:hlinkClick r:id="rId22" action="ppaction://hlinksldjump"/>
              </a:rPr>
              <a:t>VI. Risk Notice</a:t>
            </a:r>
            <a:endParaRPr lang="en-US" sz="1200" b="1" dirty="0" smtClean="0"/>
          </a:p>
          <a:p>
            <a:endParaRPr lang="en-US" sz="1200" b="1" dirty="0" smtClean="0"/>
          </a:p>
          <a:p>
            <a:r>
              <a:rPr lang="en-US" sz="1200" b="1" dirty="0" smtClean="0">
                <a:hlinkClick r:id="rId23" action="ppaction://hlinksldjump"/>
              </a:rPr>
              <a:t>VII. Getting Started</a:t>
            </a:r>
            <a:endParaRPr lang="en-US" sz="1200" b="1" dirty="0" smtClean="0"/>
          </a:p>
          <a:p>
            <a:endParaRPr lang="en-US" sz="1200" b="1" dirty="0" smtClean="0"/>
          </a:p>
          <a:p>
            <a:r>
              <a:rPr lang="en-US" sz="1200" b="1" dirty="0" smtClean="0">
                <a:hlinkClick r:id="rId24" action="ppaction://hlinksldjump"/>
              </a:rPr>
              <a:t>VIII. Contact Information</a:t>
            </a:r>
            <a:endParaRPr lang="en-US" sz="1200" b="1" dirty="0" smtClean="0"/>
          </a:p>
          <a:p>
            <a:endParaRPr lang="en-US" sz="1200" dirty="0" smtClean="0"/>
          </a:p>
        </p:txBody>
      </p:sp>
      <p:sp>
        <p:nvSpPr>
          <p:cNvPr id="7" name="Footer Placeholder 6"/>
          <p:cNvSpPr>
            <a:spLocks noGrp="1"/>
          </p:cNvSpPr>
          <p:nvPr>
            <p:ph type="ftr" sz="quarter" idx="11"/>
          </p:nvPr>
        </p:nvSpPr>
        <p:spPr>
          <a:xfrm>
            <a:off x="3124200" y="6356350"/>
            <a:ext cx="3048000"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Tree>
  </p:cSld>
  <p:clrMapOvr>
    <a:masterClrMapping/>
  </p:clrMapOvr>
  <p:transition>
    <p:wipe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 11"/>
          <p:cNvGraphicFramePr/>
          <p:nvPr/>
        </p:nvGraphicFramePr>
        <p:xfrm>
          <a:off x="533400" y="609600"/>
          <a:ext cx="83058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11"/>
          </p:nvPr>
        </p:nvSpPr>
        <p:spPr>
          <a:xfrm>
            <a:off x="3505200" y="6381750"/>
            <a:ext cx="3124200"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3</a:t>
            </a:fld>
            <a:endParaRPr kumimoji="0" lang="en-US"/>
          </a:p>
        </p:txBody>
      </p:sp>
      <p:sp>
        <p:nvSpPr>
          <p:cNvPr id="5" name="TextBox 4"/>
          <p:cNvSpPr txBox="1"/>
          <p:nvPr/>
        </p:nvSpPr>
        <p:spPr>
          <a:xfrm>
            <a:off x="457200" y="1143000"/>
            <a:ext cx="4267200" cy="1838965"/>
          </a:xfrm>
          <a:prstGeom prst="rect">
            <a:avLst/>
          </a:prstGeom>
          <a:noFill/>
        </p:spPr>
        <p:txBody>
          <a:bodyPr wrap="square" rtlCol="0">
            <a:spAutoFit/>
          </a:bodyPr>
          <a:lstStyle/>
          <a:p>
            <a:pPr>
              <a:spcAft>
                <a:spcPts val="300"/>
              </a:spcAft>
            </a:pPr>
            <a:r>
              <a:rPr lang="en-US" sz="1200" b="1" dirty="0" err="1" smtClean="0"/>
              <a:t>Lyncestis</a:t>
            </a:r>
            <a:r>
              <a:rPr lang="en-US" sz="1200" b="1" dirty="0" smtClean="0"/>
              <a:t> LLP</a:t>
            </a:r>
          </a:p>
          <a:p>
            <a:pPr>
              <a:spcAft>
                <a:spcPts val="300"/>
              </a:spcAft>
            </a:pPr>
            <a:r>
              <a:rPr lang="en-US" sz="1200" dirty="0" smtClean="0"/>
              <a:t>- Quantitative research and trading firm</a:t>
            </a:r>
          </a:p>
          <a:p>
            <a:pPr>
              <a:spcAft>
                <a:spcPts val="300"/>
              </a:spcAft>
            </a:pPr>
            <a:r>
              <a:rPr lang="en-US" sz="1200" dirty="0" smtClean="0"/>
              <a:t>- Formed in 2018 under the laws of England and Wales</a:t>
            </a:r>
          </a:p>
          <a:p>
            <a:pPr>
              <a:spcAft>
                <a:spcPts val="300"/>
              </a:spcAft>
            </a:pPr>
            <a:r>
              <a:rPr lang="en-US" sz="1200" dirty="0" smtClean="0"/>
              <a:t>- Principal place of business: Bitola, Macedonia</a:t>
            </a:r>
          </a:p>
          <a:p>
            <a:pPr>
              <a:spcAft>
                <a:spcPts val="300"/>
              </a:spcAft>
              <a:buFontTx/>
              <a:buChar char="-"/>
            </a:pPr>
            <a:r>
              <a:rPr lang="en-US" sz="1200" dirty="0" smtClean="0"/>
              <a:t> Managing member: </a:t>
            </a:r>
            <a:r>
              <a:rPr lang="en-US" sz="1200" dirty="0" err="1" smtClean="0"/>
              <a:t>Dejan</a:t>
            </a:r>
            <a:r>
              <a:rPr lang="en-US" sz="1200" dirty="0" smtClean="0"/>
              <a:t> </a:t>
            </a:r>
            <a:r>
              <a:rPr lang="en-US" sz="1200" dirty="0" err="1" smtClean="0"/>
              <a:t>Trajkovski</a:t>
            </a:r>
            <a:endParaRPr lang="en-US" sz="1200" dirty="0" smtClean="0"/>
          </a:p>
          <a:p>
            <a:pPr>
              <a:spcAft>
                <a:spcPts val="300"/>
              </a:spcAft>
              <a:buFontTx/>
              <a:buChar char="-"/>
            </a:pPr>
            <a:r>
              <a:rPr lang="en-US" sz="1200" dirty="0" smtClean="0"/>
              <a:t> Exempt trading advisor - CFTC Reg. 4.14(a)(8),(10)</a:t>
            </a:r>
          </a:p>
          <a:p>
            <a:pPr>
              <a:spcAft>
                <a:spcPts val="300"/>
              </a:spcAft>
              <a:buFontTx/>
              <a:buChar char="-"/>
            </a:pPr>
            <a:r>
              <a:rPr lang="en-US" sz="1200" dirty="0" smtClean="0"/>
              <a:t> NFA ID: 0418790   (Exempt CTA)</a:t>
            </a:r>
          </a:p>
          <a:p>
            <a:pPr>
              <a:spcAft>
                <a:spcPts val="300"/>
              </a:spcAft>
              <a:buFontTx/>
              <a:buChar char="-"/>
            </a:pPr>
            <a:endParaRPr lang="en-US" sz="1200" dirty="0" smtClean="0"/>
          </a:p>
        </p:txBody>
      </p:sp>
      <p:sp>
        <p:nvSpPr>
          <p:cNvPr id="8" name="TextBox 7"/>
          <p:cNvSpPr txBox="1"/>
          <p:nvPr/>
        </p:nvSpPr>
        <p:spPr>
          <a:xfrm>
            <a:off x="457200" y="2895600"/>
            <a:ext cx="4419600" cy="3062377"/>
          </a:xfrm>
          <a:prstGeom prst="rect">
            <a:avLst/>
          </a:prstGeom>
          <a:noFill/>
        </p:spPr>
        <p:txBody>
          <a:bodyPr wrap="square" rtlCol="0">
            <a:spAutoFit/>
          </a:bodyPr>
          <a:lstStyle/>
          <a:p>
            <a:pPr>
              <a:spcAft>
                <a:spcPts val="300"/>
              </a:spcAft>
            </a:pPr>
            <a:r>
              <a:rPr lang="en-US" sz="1200" b="1" dirty="0" smtClean="0"/>
              <a:t>Key people:</a:t>
            </a:r>
          </a:p>
          <a:p>
            <a:pPr>
              <a:spcAft>
                <a:spcPts val="300"/>
              </a:spcAft>
            </a:pPr>
            <a:r>
              <a:rPr lang="en-US" sz="1200" b="1" dirty="0" err="1" smtClean="0"/>
              <a:t>Dejan</a:t>
            </a:r>
            <a:r>
              <a:rPr lang="en-US" sz="1200" b="1" dirty="0" smtClean="0"/>
              <a:t> </a:t>
            </a:r>
            <a:r>
              <a:rPr lang="en-US" sz="1200" b="1" dirty="0" err="1" smtClean="0"/>
              <a:t>Trajkovski</a:t>
            </a:r>
            <a:r>
              <a:rPr lang="en-US" sz="1200" b="1" dirty="0" smtClean="0"/>
              <a:t>, Portfolio Manager</a:t>
            </a:r>
          </a:p>
          <a:p>
            <a:pPr>
              <a:spcAft>
                <a:spcPts val="300"/>
              </a:spcAft>
              <a:buFontTx/>
              <a:buChar char="-"/>
            </a:pPr>
            <a:r>
              <a:rPr lang="en-US" sz="1200" dirty="0" smtClean="0"/>
              <a:t> Responsible for development, evaluation and implementation of </a:t>
            </a:r>
            <a:r>
              <a:rPr lang="en-US" sz="1200" dirty="0" err="1" smtClean="0"/>
              <a:t>Lyncestis</a:t>
            </a:r>
            <a:r>
              <a:rPr lang="en-US" sz="1200" dirty="0" smtClean="0"/>
              <a:t> LLP’s quantitative trading systems</a:t>
            </a:r>
          </a:p>
          <a:p>
            <a:pPr>
              <a:spcAft>
                <a:spcPts val="300"/>
              </a:spcAft>
              <a:buFontTx/>
              <a:buChar char="-"/>
            </a:pPr>
            <a:r>
              <a:rPr lang="en-US" sz="1200" dirty="0" smtClean="0"/>
              <a:t> Development of all aspects of trading policies and procedures</a:t>
            </a:r>
          </a:p>
          <a:p>
            <a:pPr>
              <a:spcAft>
                <a:spcPts val="300"/>
              </a:spcAft>
              <a:buFontTx/>
              <a:buChar char="-"/>
            </a:pPr>
            <a:r>
              <a:rPr lang="en-US" sz="1200" dirty="0" smtClean="0"/>
              <a:t> BS degree in mechanical engineering</a:t>
            </a:r>
          </a:p>
          <a:p>
            <a:pPr>
              <a:spcAft>
                <a:spcPts val="300"/>
              </a:spcAft>
              <a:buFontTx/>
              <a:buChar char="-"/>
            </a:pPr>
            <a:r>
              <a:rPr lang="en-US" sz="1200" dirty="0" smtClean="0"/>
              <a:t> MS and PhD in Computational Mechanics</a:t>
            </a:r>
          </a:p>
          <a:p>
            <a:pPr>
              <a:spcAft>
                <a:spcPts val="300"/>
              </a:spcAft>
              <a:buFontTx/>
              <a:buChar char="-"/>
            </a:pPr>
            <a:r>
              <a:rPr lang="en-US" sz="1200" dirty="0" smtClean="0"/>
              <a:t> Professor of Theoretical Mechanics at Faculty of Mech. </a:t>
            </a:r>
            <a:r>
              <a:rPr lang="en-US" sz="1200" dirty="0" err="1" smtClean="0"/>
              <a:t>Engineereing</a:t>
            </a:r>
            <a:r>
              <a:rPr lang="en-US" sz="1200" dirty="0" smtClean="0"/>
              <a:t>, University “St. </a:t>
            </a:r>
            <a:r>
              <a:rPr lang="en-US" sz="1200" dirty="0" err="1" smtClean="0"/>
              <a:t>Kliment</a:t>
            </a:r>
            <a:r>
              <a:rPr lang="en-US" sz="1200" dirty="0" smtClean="0"/>
              <a:t> </a:t>
            </a:r>
            <a:r>
              <a:rPr lang="en-US" sz="1200" dirty="0" err="1" smtClean="0"/>
              <a:t>Ohridski</a:t>
            </a:r>
            <a:r>
              <a:rPr lang="en-US" sz="1200" dirty="0" smtClean="0"/>
              <a:t>”, Bitola</a:t>
            </a:r>
          </a:p>
          <a:p>
            <a:pPr>
              <a:spcAft>
                <a:spcPts val="300"/>
              </a:spcAft>
            </a:pPr>
            <a:r>
              <a:rPr lang="en-US" sz="1200" dirty="0" smtClean="0"/>
              <a:t>- Passed FINRA Series 3 exam </a:t>
            </a:r>
            <a:r>
              <a:rPr lang="en-US" sz="1200" dirty="0" smtClean="0">
                <a:hlinkClick r:id="rId7"/>
              </a:rPr>
              <a:t>with a score of 93%</a:t>
            </a:r>
            <a:endParaRPr lang="en-US" sz="1200" dirty="0" smtClean="0"/>
          </a:p>
          <a:p>
            <a:pPr>
              <a:spcAft>
                <a:spcPts val="300"/>
              </a:spcAft>
              <a:buFontTx/>
              <a:buChar char="-"/>
            </a:pPr>
            <a:r>
              <a:rPr lang="en-US" sz="1200" dirty="0" smtClean="0"/>
              <a:t> Quantitative trading experience of more than 10 years</a:t>
            </a:r>
          </a:p>
          <a:p>
            <a:pPr>
              <a:spcAft>
                <a:spcPts val="300"/>
              </a:spcAft>
              <a:buFontTx/>
              <a:buChar char="-"/>
            </a:pPr>
            <a:r>
              <a:rPr lang="en-US" sz="1200" dirty="0" smtClean="0"/>
              <a:t> Biography at </a:t>
            </a:r>
            <a:r>
              <a:rPr lang="en-US" sz="1200" dirty="0" smtClean="0">
                <a:hlinkClick r:id="rId8"/>
              </a:rPr>
              <a:t>www.fx-quant.com/Developer.htm</a:t>
            </a:r>
            <a:r>
              <a:rPr lang="en-US" sz="1200" dirty="0" smtClean="0"/>
              <a:t> </a:t>
            </a:r>
          </a:p>
          <a:p>
            <a:pPr>
              <a:spcAft>
                <a:spcPts val="300"/>
              </a:spcAft>
            </a:pPr>
            <a:r>
              <a:rPr lang="en-US" sz="1200" dirty="0" smtClean="0"/>
              <a:t>- Trading related </a:t>
            </a:r>
            <a:r>
              <a:rPr lang="en-US" sz="1200" dirty="0" smtClean="0">
                <a:hlinkClick r:id="rId9"/>
              </a:rPr>
              <a:t>CV</a:t>
            </a:r>
            <a:endParaRPr lang="en-US" sz="1200" dirty="0" smtClean="0"/>
          </a:p>
        </p:txBody>
      </p:sp>
      <p:sp>
        <p:nvSpPr>
          <p:cNvPr id="9" name="TextBox 8"/>
          <p:cNvSpPr txBox="1"/>
          <p:nvPr/>
        </p:nvSpPr>
        <p:spPr>
          <a:xfrm>
            <a:off x="4953000" y="3124200"/>
            <a:ext cx="4267200" cy="1838965"/>
          </a:xfrm>
          <a:prstGeom prst="rect">
            <a:avLst/>
          </a:prstGeom>
          <a:noFill/>
        </p:spPr>
        <p:txBody>
          <a:bodyPr wrap="square" rtlCol="0">
            <a:spAutoFit/>
          </a:bodyPr>
          <a:lstStyle/>
          <a:p>
            <a:pPr>
              <a:spcAft>
                <a:spcPts val="300"/>
              </a:spcAft>
            </a:pPr>
            <a:r>
              <a:rPr lang="en-US" sz="1200" b="1" dirty="0" err="1" smtClean="0"/>
              <a:t>Ljuben</a:t>
            </a:r>
            <a:r>
              <a:rPr lang="en-US" sz="1200" b="1" dirty="0" smtClean="0"/>
              <a:t> </a:t>
            </a:r>
            <a:r>
              <a:rPr lang="en-US" sz="1200" b="1" dirty="0" err="1" smtClean="0"/>
              <a:t>Risteski</a:t>
            </a:r>
            <a:r>
              <a:rPr lang="en-US" sz="1200" b="1" dirty="0" smtClean="0"/>
              <a:t>, Quant Trader</a:t>
            </a:r>
          </a:p>
          <a:p>
            <a:pPr>
              <a:spcAft>
                <a:spcPts val="300"/>
              </a:spcAft>
              <a:buFontTx/>
              <a:buChar char="-"/>
            </a:pPr>
            <a:r>
              <a:rPr lang="en-US" sz="1200" dirty="0" smtClean="0"/>
              <a:t> Implementation of al trading procedures</a:t>
            </a:r>
          </a:p>
          <a:p>
            <a:pPr>
              <a:spcAft>
                <a:spcPts val="300"/>
              </a:spcAft>
              <a:buFontTx/>
              <a:buChar char="-"/>
            </a:pPr>
            <a:r>
              <a:rPr lang="en-US" sz="1200" dirty="0" smtClean="0"/>
              <a:t> Maintenance of IT infrastructure and trading platforms</a:t>
            </a:r>
          </a:p>
          <a:p>
            <a:pPr>
              <a:spcAft>
                <a:spcPts val="300"/>
              </a:spcAft>
              <a:buFontTx/>
              <a:buChar char="-"/>
            </a:pPr>
            <a:r>
              <a:rPr lang="en-US" sz="1200" dirty="0" smtClean="0"/>
              <a:t> Reconciliation of trades </a:t>
            </a:r>
          </a:p>
          <a:p>
            <a:pPr>
              <a:spcAft>
                <a:spcPts val="300"/>
              </a:spcAft>
              <a:buFontTx/>
              <a:buChar char="-"/>
            </a:pPr>
            <a:r>
              <a:rPr lang="en-US" sz="1200" dirty="0" smtClean="0"/>
              <a:t> Performance reporting</a:t>
            </a:r>
          </a:p>
          <a:p>
            <a:pPr>
              <a:spcAft>
                <a:spcPts val="300"/>
              </a:spcAft>
              <a:buFontTx/>
              <a:buChar char="-"/>
            </a:pPr>
            <a:r>
              <a:rPr lang="en-US" sz="1200" dirty="0" smtClean="0"/>
              <a:t> Computer programmer</a:t>
            </a:r>
          </a:p>
          <a:p>
            <a:pPr>
              <a:spcAft>
                <a:spcPts val="300"/>
              </a:spcAft>
              <a:buFontTx/>
              <a:buChar char="-"/>
            </a:pPr>
            <a:r>
              <a:rPr lang="en-US" sz="1200" dirty="0" smtClean="0"/>
              <a:t> BS and MS in Physics</a:t>
            </a:r>
          </a:p>
          <a:p>
            <a:pPr>
              <a:spcAft>
                <a:spcPts val="300"/>
              </a:spcAft>
              <a:buFontTx/>
              <a:buChar char="-"/>
            </a:pPr>
            <a:r>
              <a:rPr lang="en-US" sz="1200" dirty="0" smtClean="0"/>
              <a:t> Trading experience of more than 5 years</a:t>
            </a:r>
          </a:p>
        </p:txBody>
      </p:sp>
      <p:pic>
        <p:nvPicPr>
          <p:cNvPr id="10" name="Picture 9" descr="back-arrow.bmp">
            <a:hlinkClick r:id="rId10" action="ppaction://hlinksldjump"/>
          </p:cNvPr>
          <p:cNvPicPr>
            <a:picLocks noChangeAspect="1"/>
          </p:cNvPicPr>
          <p:nvPr/>
        </p:nvPicPr>
        <p:blipFill>
          <a:blip r:embed="rId11" cstate="print"/>
          <a:stretch>
            <a:fillRect/>
          </a:stretch>
        </p:blipFill>
        <p:spPr>
          <a:xfrm>
            <a:off x="533400" y="6019800"/>
            <a:ext cx="361950" cy="361950"/>
          </a:xfrm>
          <a:prstGeom prst="rect">
            <a:avLst/>
          </a:prstGeom>
        </p:spPr>
      </p:pic>
      <p:sp>
        <p:nvSpPr>
          <p:cNvPr id="13" name="TextBox 12"/>
          <p:cNvSpPr txBox="1"/>
          <p:nvPr/>
        </p:nvSpPr>
        <p:spPr>
          <a:xfrm>
            <a:off x="914400" y="6096000"/>
            <a:ext cx="1905000" cy="246221"/>
          </a:xfrm>
          <a:prstGeom prst="rect">
            <a:avLst/>
          </a:prstGeom>
          <a:noFill/>
        </p:spPr>
        <p:txBody>
          <a:bodyPr wrap="square" rtlCol="0">
            <a:spAutoFit/>
          </a:bodyPr>
          <a:lstStyle/>
          <a:p>
            <a:r>
              <a:rPr lang="en-US" sz="1000" dirty="0" smtClean="0"/>
              <a:t>To Table of Contents</a:t>
            </a:r>
            <a:endParaRPr lang="en-US" sz="1000" dirty="0"/>
          </a:p>
        </p:txBody>
      </p:sp>
      <p:pic>
        <p:nvPicPr>
          <p:cNvPr id="14" name="Picture 13" descr="QT.TIF"/>
          <p:cNvPicPr>
            <a:picLocks noChangeAspect="1"/>
          </p:cNvPicPr>
          <p:nvPr/>
        </p:nvPicPr>
        <p:blipFill>
          <a:blip r:embed="rId12" cstate="print"/>
          <a:stretch>
            <a:fillRect/>
          </a:stretch>
        </p:blipFill>
        <p:spPr>
          <a:xfrm>
            <a:off x="7543800" y="1295400"/>
            <a:ext cx="1066800" cy="1066800"/>
          </a:xfrm>
          <a:prstGeom prst="rect">
            <a:avLst/>
          </a:prstGeom>
        </p:spPr>
      </p:pic>
    </p:spTree>
  </p:cSld>
  <p:clrMapOvr>
    <a:masterClrMapping/>
  </p:clrMapOvr>
  <p:transition>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533400" y="1219200"/>
          <a:ext cx="8382000" cy="362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a:xfrm>
            <a:off x="3162300" y="6400800"/>
            <a:ext cx="3124200" cy="320676"/>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4</a:t>
            </a:fld>
            <a:endParaRPr kumimoji="0" lang="en-US"/>
          </a:p>
        </p:txBody>
      </p:sp>
      <p:sp>
        <p:nvSpPr>
          <p:cNvPr id="5" name="TextBox 4"/>
          <p:cNvSpPr txBox="1"/>
          <p:nvPr/>
        </p:nvSpPr>
        <p:spPr>
          <a:xfrm>
            <a:off x="457200" y="1981200"/>
            <a:ext cx="8534400" cy="2492990"/>
          </a:xfrm>
          <a:prstGeom prst="rect">
            <a:avLst/>
          </a:prstGeom>
          <a:noFill/>
        </p:spPr>
        <p:txBody>
          <a:bodyPr wrap="square" rtlCol="0">
            <a:spAutoFit/>
          </a:bodyPr>
          <a:lstStyle/>
          <a:p>
            <a:pPr algn="just"/>
            <a:r>
              <a:rPr lang="en-US" sz="1200" b="1" dirty="0" err="1" smtClean="0"/>
              <a:t>Lyncestis</a:t>
            </a:r>
            <a:r>
              <a:rPr lang="en-US" sz="1200" b="1" dirty="0" smtClean="0"/>
              <a:t> LLP </a:t>
            </a:r>
            <a:r>
              <a:rPr lang="en-US" sz="1200" dirty="0" smtClean="0"/>
              <a:t>is a limited liability partnership engaged in the quantitative trading research and management of client and proprietary assets. </a:t>
            </a:r>
            <a:r>
              <a:rPr lang="en-US" sz="1200" dirty="0" err="1" smtClean="0"/>
              <a:t>Lyncestis</a:t>
            </a:r>
            <a:r>
              <a:rPr lang="en-US" sz="1200" dirty="0" smtClean="0"/>
              <a:t> LLP offers</a:t>
            </a:r>
            <a:r>
              <a:rPr lang="en-US" sz="1200" b="1" dirty="0" smtClean="0"/>
              <a:t> separately managed account </a:t>
            </a:r>
            <a:r>
              <a:rPr lang="en-US" sz="1200" dirty="0" smtClean="0"/>
              <a:t>programs</a:t>
            </a:r>
            <a:r>
              <a:rPr lang="en-US" sz="1200" b="1" dirty="0" smtClean="0"/>
              <a:t> </a:t>
            </a:r>
            <a:r>
              <a:rPr lang="en-US" sz="1200" dirty="0" smtClean="0"/>
              <a:t>and services across currency, equity and commodity asset classes and related derivative instruments in the global markets for an international clientele. </a:t>
            </a:r>
          </a:p>
          <a:p>
            <a:pPr algn="just"/>
            <a:endParaRPr lang="en-US" sz="1200" dirty="0" smtClean="0"/>
          </a:p>
          <a:p>
            <a:pPr algn="just"/>
            <a:r>
              <a:rPr lang="en-US" sz="1200" b="1" dirty="0" smtClean="0"/>
              <a:t>The investment strategies</a:t>
            </a:r>
            <a:r>
              <a:rPr lang="en-US" sz="1200" dirty="0" smtClean="0"/>
              <a:t> of </a:t>
            </a:r>
            <a:r>
              <a:rPr lang="en-US" sz="1200" dirty="0" err="1" smtClean="0"/>
              <a:t>Lyncestis</a:t>
            </a:r>
            <a:r>
              <a:rPr lang="en-US" sz="1200" dirty="0" smtClean="0"/>
              <a:t> LLP include quantitative currency trading (managed Forex), quantitative equity long/short and S&amp;P 500 volatility (VIX) trading.</a:t>
            </a:r>
          </a:p>
          <a:p>
            <a:endParaRPr lang="en-US" sz="1200" b="1" dirty="0" smtClean="0"/>
          </a:p>
          <a:p>
            <a:pPr algn="just"/>
            <a:r>
              <a:rPr lang="en-US" sz="1200" b="1" dirty="0" smtClean="0"/>
              <a:t>Our mission</a:t>
            </a:r>
            <a:r>
              <a:rPr lang="en-US" sz="1200" dirty="0" smtClean="0"/>
              <a:t> is to provide investors with superior risk-adjusted returns by carefully developing and implementing innovative alternative investment products. </a:t>
            </a:r>
          </a:p>
          <a:p>
            <a:pPr algn="just"/>
            <a:endParaRPr lang="en-US" sz="1200" dirty="0" smtClean="0"/>
          </a:p>
          <a:p>
            <a:pPr algn="just"/>
            <a:r>
              <a:rPr lang="en-US" sz="1200" b="1" dirty="0" smtClean="0"/>
              <a:t>We are both managers and investors </a:t>
            </a:r>
            <a:r>
              <a:rPr lang="en-US" sz="1200" dirty="0" smtClean="0"/>
              <a:t>in our trading programs and strive to deliver to our clients the level of performance, integrity and service we demand for ourselves.</a:t>
            </a:r>
          </a:p>
          <a:p>
            <a:endParaRPr lang="en-US" sz="1200" dirty="0" smtClean="0"/>
          </a:p>
        </p:txBody>
      </p:sp>
      <p:pic>
        <p:nvPicPr>
          <p:cNvPr id="6" name="Picture 5" descr="back-arrow.bmp">
            <a:hlinkClick r:id="rId8" action="ppaction://hlinksldjump"/>
          </p:cNvPr>
          <p:cNvPicPr>
            <a:picLocks noChangeAspect="1"/>
          </p:cNvPicPr>
          <p:nvPr/>
        </p:nvPicPr>
        <p:blipFill>
          <a:blip r:embed="rId9" cstate="print"/>
          <a:stretch>
            <a:fillRect/>
          </a:stretch>
        </p:blipFill>
        <p:spPr>
          <a:xfrm>
            <a:off x="533400" y="6019800"/>
            <a:ext cx="381000" cy="381000"/>
          </a:xfrm>
          <a:prstGeom prst="rect">
            <a:avLst/>
          </a:prstGeom>
        </p:spPr>
      </p:pic>
    </p:spTree>
  </p:cSld>
  <p:clrMapOvr>
    <a:masterClrMapping/>
  </p:clrMapOvr>
  <p:transition>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46572" y="6356351"/>
            <a:ext cx="3130550"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5</a:t>
            </a:fld>
            <a:endParaRPr kumimoji="0" lang="en-US"/>
          </a:p>
        </p:txBody>
      </p:sp>
      <p:sp>
        <p:nvSpPr>
          <p:cNvPr id="4" name="Rectangle 3"/>
          <p:cNvSpPr/>
          <p:nvPr/>
        </p:nvSpPr>
        <p:spPr>
          <a:xfrm>
            <a:off x="533400" y="1676400"/>
            <a:ext cx="8534400" cy="4039567"/>
          </a:xfrm>
          <a:prstGeom prst="rect">
            <a:avLst/>
          </a:prstGeom>
        </p:spPr>
        <p:txBody>
          <a:bodyPr wrap="square">
            <a:spAutoFit/>
          </a:bodyPr>
          <a:lstStyle/>
          <a:p>
            <a:pPr algn="just">
              <a:spcAft>
                <a:spcPts val="900"/>
              </a:spcAft>
            </a:pPr>
            <a:r>
              <a:rPr lang="en-US" sz="1200" b="1" dirty="0" smtClean="0"/>
              <a:t>1.)</a:t>
            </a:r>
            <a:r>
              <a:rPr lang="en-US" sz="1200" dirty="0" smtClean="0"/>
              <a:t> The world does not need another trend following approach. We developed </a:t>
            </a:r>
            <a:r>
              <a:rPr lang="en-US" sz="1200" i="1" dirty="0" smtClean="0"/>
              <a:t>portfolio trading strategies </a:t>
            </a:r>
            <a:r>
              <a:rPr lang="en-US" sz="1200" dirty="0" smtClean="0"/>
              <a:t>that exploit currency </a:t>
            </a:r>
            <a:r>
              <a:rPr lang="en-US" sz="1200" i="1" dirty="0" smtClean="0"/>
              <a:t>diversification</a:t>
            </a:r>
            <a:r>
              <a:rPr lang="en-US" sz="1200" dirty="0" smtClean="0"/>
              <a:t>  and </a:t>
            </a:r>
            <a:r>
              <a:rPr lang="en-US" sz="1200" i="1" dirty="0" smtClean="0"/>
              <a:t>extract</a:t>
            </a:r>
            <a:r>
              <a:rPr lang="en-US" sz="1200" dirty="0" smtClean="0"/>
              <a:t> </a:t>
            </a:r>
            <a:r>
              <a:rPr lang="en-US" sz="1200" i="1" dirty="0" smtClean="0"/>
              <a:t>profit from the price noise</a:t>
            </a:r>
            <a:r>
              <a:rPr lang="en-US" sz="1200" dirty="0" smtClean="0"/>
              <a:t>. The rates of return should be very stable on risk adjusted basis. The average and maximum leverage are carefully determined in order to avoid disastrous </a:t>
            </a:r>
            <a:r>
              <a:rPr lang="en-US" sz="1200" dirty="0" err="1" smtClean="0"/>
              <a:t>drawdowns</a:t>
            </a:r>
            <a:r>
              <a:rPr lang="en-US" sz="1200" dirty="0" smtClean="0"/>
              <a:t>. </a:t>
            </a:r>
          </a:p>
          <a:p>
            <a:pPr algn="just">
              <a:spcAft>
                <a:spcPts val="900"/>
              </a:spcAft>
            </a:pPr>
            <a:r>
              <a:rPr lang="en-US" sz="1200" b="1" dirty="0" smtClean="0"/>
              <a:t>2.) </a:t>
            </a:r>
            <a:r>
              <a:rPr lang="en-US" sz="1200" b="1" dirty="0" err="1" smtClean="0"/>
              <a:t>Fx</a:t>
            </a:r>
            <a:r>
              <a:rPr lang="en-US" sz="1200" b="1" dirty="0" smtClean="0"/>
              <a:t> Quant 11, FX Basket Quant</a:t>
            </a:r>
            <a:r>
              <a:rPr lang="en-US" sz="1200" dirty="0" smtClean="0"/>
              <a:t>, </a:t>
            </a:r>
            <a:r>
              <a:rPr lang="en-US" sz="1200" b="1" dirty="0" err="1" smtClean="0"/>
              <a:t>Fx</a:t>
            </a:r>
            <a:r>
              <a:rPr lang="en-US" sz="1200" b="1" dirty="0" smtClean="0"/>
              <a:t> Index </a:t>
            </a:r>
            <a:r>
              <a:rPr lang="en-US" sz="1200" b="1" dirty="0" err="1" smtClean="0"/>
              <a:t>Arb</a:t>
            </a:r>
            <a:r>
              <a:rPr lang="en-US" sz="1200" b="1" dirty="0" smtClean="0"/>
              <a:t> </a:t>
            </a:r>
            <a:r>
              <a:rPr lang="en-US" sz="1200" dirty="0" smtClean="0"/>
              <a:t>and </a:t>
            </a:r>
            <a:r>
              <a:rPr lang="en-US" sz="1200" b="1" dirty="0" smtClean="0"/>
              <a:t>FXC</a:t>
            </a:r>
            <a:r>
              <a:rPr lang="en-US" sz="1200" dirty="0" smtClean="0"/>
              <a:t>, our portfolio trading strategies, show a significant degree of stability and robustness. They are </a:t>
            </a:r>
            <a:r>
              <a:rPr lang="en-US" sz="1200" i="1" dirty="0" smtClean="0"/>
              <a:t>not curve fitted</a:t>
            </a:r>
            <a:r>
              <a:rPr lang="en-US" sz="1200" dirty="0" smtClean="0"/>
              <a:t>, i.e. they are relatively insensitive to parameter variations. This usually indicates a relative </a:t>
            </a:r>
            <a:r>
              <a:rPr lang="en-US" sz="1200" i="1" dirty="0" smtClean="0"/>
              <a:t>insensibility</a:t>
            </a:r>
            <a:r>
              <a:rPr lang="en-US" sz="1200" dirty="0" smtClean="0"/>
              <a:t> to changing market conditions. </a:t>
            </a:r>
          </a:p>
          <a:p>
            <a:pPr algn="just">
              <a:spcAft>
                <a:spcPts val="900"/>
              </a:spcAft>
            </a:pPr>
            <a:r>
              <a:rPr lang="en-US" sz="1200" b="1" dirty="0" smtClean="0"/>
              <a:t>3.) </a:t>
            </a:r>
            <a:r>
              <a:rPr lang="en-US" sz="1200" dirty="0" smtClean="0"/>
              <a:t>The emphasis is on </a:t>
            </a:r>
            <a:r>
              <a:rPr lang="en-US" sz="1200" i="1" dirty="0" smtClean="0"/>
              <a:t>capital preservation </a:t>
            </a:r>
            <a:r>
              <a:rPr lang="en-US" sz="1200" dirty="0" smtClean="0"/>
              <a:t>and </a:t>
            </a:r>
            <a:r>
              <a:rPr lang="en-US" sz="1200" i="1" dirty="0" smtClean="0"/>
              <a:t>absolute return (alpha) </a:t>
            </a:r>
            <a:r>
              <a:rPr lang="en-US" sz="1200" dirty="0" smtClean="0"/>
              <a:t>generation, independent from the equity market direction. We design trading systems to last long, avoiding excessive leverage and large returns and risks.</a:t>
            </a:r>
          </a:p>
          <a:p>
            <a:pPr algn="just">
              <a:spcAft>
                <a:spcPts val="900"/>
              </a:spcAft>
            </a:pPr>
            <a:r>
              <a:rPr lang="en-US" sz="1200" b="1" dirty="0" smtClean="0"/>
              <a:t>4.)</a:t>
            </a:r>
            <a:r>
              <a:rPr lang="en-US" sz="1200" dirty="0" smtClean="0"/>
              <a:t> The strategies trade in </a:t>
            </a:r>
            <a:r>
              <a:rPr lang="en-US" sz="1200" i="1" dirty="0" smtClean="0"/>
              <a:t>small increments, </a:t>
            </a:r>
            <a:r>
              <a:rPr lang="en-US" sz="1200" dirty="0" smtClean="0"/>
              <a:t>at regular time intervals. They do not depend on market news and price breakouts. As such, they are insensitive to price slippage and spread costs are kept low. </a:t>
            </a:r>
          </a:p>
          <a:p>
            <a:pPr algn="just">
              <a:spcAft>
                <a:spcPts val="900"/>
              </a:spcAft>
            </a:pPr>
            <a:r>
              <a:rPr lang="en-US" sz="1200" b="1" dirty="0" smtClean="0"/>
              <a:t>5.)</a:t>
            </a:r>
            <a:r>
              <a:rPr lang="en-US" sz="1200" dirty="0" smtClean="0"/>
              <a:t> There is </a:t>
            </a:r>
            <a:r>
              <a:rPr lang="en-US" sz="1200" i="1" dirty="0" smtClean="0"/>
              <a:t>no upper limit</a:t>
            </a:r>
            <a:r>
              <a:rPr lang="en-US" sz="1200" dirty="0" smtClean="0"/>
              <a:t> on the account size. By trading more frequently we can manage accounts of virtually any size. </a:t>
            </a:r>
          </a:p>
          <a:p>
            <a:pPr algn="just">
              <a:spcAft>
                <a:spcPts val="900"/>
              </a:spcAft>
            </a:pPr>
            <a:r>
              <a:rPr lang="en-US" sz="1200" b="1" dirty="0" smtClean="0"/>
              <a:t>6.)</a:t>
            </a:r>
            <a:r>
              <a:rPr lang="en-US" sz="1200" dirty="0" smtClean="0"/>
              <a:t> Slippage control and order placement mechanism is used, in order to minimize, or cancel, slippage and spread costs.</a:t>
            </a:r>
          </a:p>
          <a:p>
            <a:pPr algn="just">
              <a:spcAft>
                <a:spcPts val="900"/>
              </a:spcAft>
            </a:pPr>
            <a:r>
              <a:rPr lang="en-US" sz="1200" b="1" dirty="0" smtClean="0"/>
              <a:t>7.)</a:t>
            </a:r>
            <a:r>
              <a:rPr lang="en-US" sz="1200" dirty="0" smtClean="0"/>
              <a:t> We found that more than 80% of the performance we found doing a simple Google search for "managed </a:t>
            </a:r>
            <a:r>
              <a:rPr lang="en-US" sz="1200" dirty="0" err="1" smtClean="0"/>
              <a:t>Forex</a:t>
            </a:r>
            <a:r>
              <a:rPr lang="en-US" sz="1200" dirty="0" smtClean="0"/>
              <a:t>" is NOT TRUE. Our performance record is based on account statements from real trading and we offer our account statements and performance calculations for inspection.</a:t>
            </a:r>
          </a:p>
          <a:p>
            <a:pPr algn="just">
              <a:spcAft>
                <a:spcPts val="900"/>
              </a:spcAft>
            </a:pPr>
            <a:r>
              <a:rPr lang="en-US" sz="1200" b="1" dirty="0" smtClean="0"/>
              <a:t>8.)</a:t>
            </a:r>
            <a:r>
              <a:rPr lang="en-US" sz="1200" dirty="0" smtClean="0"/>
              <a:t> We are constantly working and improving our trading strategies - please also see </a:t>
            </a:r>
            <a:r>
              <a:rPr lang="en-US" sz="1200" b="1" dirty="0" smtClean="0">
                <a:solidFill>
                  <a:schemeClr val="accent1"/>
                </a:solidFill>
                <a:hlinkClick r:id="rId3"/>
              </a:rPr>
              <a:t>www.vol-quant.com</a:t>
            </a:r>
            <a:r>
              <a:rPr lang="en-US" sz="1200" dirty="0" smtClean="0"/>
              <a:t> and </a:t>
            </a:r>
            <a:r>
              <a:rPr lang="en-US" sz="1200" b="1" dirty="0" smtClean="0">
                <a:hlinkClick r:id="rId4"/>
              </a:rPr>
              <a:t>www.equity-quant.com</a:t>
            </a:r>
            <a:r>
              <a:rPr lang="en-US" sz="1200" dirty="0" smtClean="0"/>
              <a:t>.</a:t>
            </a:r>
          </a:p>
        </p:txBody>
      </p:sp>
      <p:graphicFrame>
        <p:nvGraphicFramePr>
          <p:cNvPr id="7" name="Diagram 6"/>
          <p:cNvGraphicFramePr/>
          <p:nvPr/>
        </p:nvGraphicFramePr>
        <p:xfrm>
          <a:off x="609600" y="1143000"/>
          <a:ext cx="8382000" cy="381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 name="Picture 9" descr="back-arrow.bmp">
            <a:hlinkClick r:id="rId10" action="ppaction://hlinksldjump"/>
          </p:cNvPr>
          <p:cNvPicPr>
            <a:picLocks noChangeAspect="1"/>
          </p:cNvPicPr>
          <p:nvPr/>
        </p:nvPicPr>
        <p:blipFill>
          <a:blip r:embed="rId11" cstate="print"/>
          <a:stretch>
            <a:fillRect/>
          </a:stretch>
        </p:blipFill>
        <p:spPr>
          <a:xfrm>
            <a:off x="533400" y="6019800"/>
            <a:ext cx="333375" cy="333375"/>
          </a:xfrm>
          <a:prstGeom prst="rect">
            <a:avLst/>
          </a:prstGeom>
        </p:spPr>
      </p:pic>
    </p:spTree>
  </p:cSld>
  <p:clrMapOvr>
    <a:masterClrMapping/>
  </p:clrMapOvr>
  <p:transition>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533400" y="1219200"/>
          <a:ext cx="8686800" cy="438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a:xfrm>
            <a:off x="3160712" y="6356351"/>
            <a:ext cx="3130550"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6</a:t>
            </a:fld>
            <a:endParaRPr kumimoji="0" lang="en-US"/>
          </a:p>
        </p:txBody>
      </p:sp>
      <p:sp>
        <p:nvSpPr>
          <p:cNvPr id="7" name="Rectangle 6"/>
          <p:cNvSpPr/>
          <p:nvPr/>
        </p:nvSpPr>
        <p:spPr>
          <a:xfrm>
            <a:off x="533400" y="1905000"/>
            <a:ext cx="3962400" cy="2492990"/>
          </a:xfrm>
          <a:prstGeom prst="rect">
            <a:avLst/>
          </a:prstGeom>
        </p:spPr>
        <p:txBody>
          <a:bodyPr wrap="square">
            <a:spAutoFit/>
          </a:bodyPr>
          <a:lstStyle/>
          <a:p>
            <a:r>
              <a:rPr lang="en-US" sz="1200" b="1" dirty="0" smtClean="0">
                <a:latin typeface="Arial" pitchFamily="34" charset="0"/>
                <a:cs typeface="Arial" pitchFamily="34" charset="0"/>
              </a:rPr>
              <a:t>Foreign Currency (FX) Portfolio Trading Strategies</a:t>
            </a:r>
            <a:endParaRPr lang="en-US" sz="1200" b="1" dirty="0" smtClean="0">
              <a:latin typeface="Arial" pitchFamily="34" charset="0"/>
              <a:cs typeface="Arial" pitchFamily="34" charset="0"/>
              <a:hlinkClick r:id="rId7" action="ppaction://hlinksldjump"/>
            </a:endParaRPr>
          </a:p>
          <a:p>
            <a:r>
              <a:rPr lang="en-US" sz="1200" dirty="0" smtClean="0">
                <a:latin typeface="Arial" pitchFamily="34" charset="0"/>
                <a:cs typeface="Arial" pitchFamily="34" charset="0"/>
              </a:rPr>
              <a:t>      </a:t>
            </a:r>
            <a:r>
              <a:rPr lang="en-US" sz="1200" dirty="0" smtClean="0">
                <a:latin typeface="Arial" pitchFamily="34" charset="0"/>
                <a:cs typeface="Arial" pitchFamily="34" charset="0"/>
                <a:hlinkClick r:id="rId7" action="ppaction://hlinksldjump"/>
              </a:rPr>
              <a:t>Investment Philosophy</a:t>
            </a:r>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      1. </a:t>
            </a:r>
            <a:r>
              <a:rPr lang="en-US" sz="1200" dirty="0" smtClean="0">
                <a:latin typeface="Arial" pitchFamily="34" charset="0"/>
                <a:cs typeface="Arial" pitchFamily="34" charset="0"/>
                <a:hlinkClick r:id="rId8" action="ppaction://hlinksldjump"/>
              </a:rPr>
              <a:t>FX Index </a:t>
            </a:r>
            <a:r>
              <a:rPr lang="en-US" sz="1200" dirty="0" err="1" smtClean="0">
                <a:latin typeface="Arial" pitchFamily="34" charset="0"/>
                <a:cs typeface="Arial" pitchFamily="34" charset="0"/>
                <a:hlinkClick r:id="rId8" action="ppaction://hlinksldjump"/>
              </a:rPr>
              <a:t>Arb</a:t>
            </a:r>
            <a:r>
              <a:rPr lang="en-US" sz="1200" dirty="0" smtClean="0">
                <a:latin typeface="Arial" pitchFamily="34" charset="0"/>
                <a:cs typeface="Arial" pitchFamily="34" charset="0"/>
                <a:hlinkClick r:id="rId8" action="ppaction://hlinksldjump"/>
              </a:rPr>
              <a:t> – Currency Trading Program</a:t>
            </a:r>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      2. </a:t>
            </a:r>
            <a:r>
              <a:rPr lang="en-US" sz="1200" dirty="0" smtClean="0">
                <a:latin typeface="Arial" pitchFamily="34" charset="0"/>
                <a:cs typeface="Arial" pitchFamily="34" charset="0"/>
                <a:hlinkClick r:id="rId9" action="ppaction://hlinksldjump"/>
              </a:rPr>
              <a:t>FX Basket Quant – Currency Trading Program</a:t>
            </a:r>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      3. </a:t>
            </a:r>
            <a:r>
              <a:rPr lang="en-US" sz="1200" dirty="0" smtClean="0">
                <a:latin typeface="Arial" pitchFamily="34" charset="0"/>
                <a:cs typeface="Arial" pitchFamily="34" charset="0"/>
                <a:hlinkClick r:id="rId10" action="ppaction://hlinksldjump"/>
              </a:rPr>
              <a:t>FX Quant 11 – Currency Trading Program</a:t>
            </a:r>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      4. </a:t>
            </a:r>
            <a:r>
              <a:rPr lang="en-US" sz="1200" dirty="0" smtClean="0">
                <a:latin typeface="Arial" pitchFamily="34" charset="0"/>
                <a:cs typeface="Arial" pitchFamily="34" charset="0"/>
                <a:hlinkClick r:id="rId11" action="ppaction://hlinksldjump"/>
              </a:rPr>
              <a:t>FXC- Currency Trading Program</a:t>
            </a:r>
            <a:endParaRPr lang="en-US" sz="1200" dirty="0" smtClean="0">
              <a:latin typeface="Arial" pitchFamily="34" charset="0"/>
              <a:cs typeface="Arial" pitchFamily="34" charset="0"/>
            </a:endParaRPr>
          </a:p>
          <a:p>
            <a:r>
              <a:rPr lang="en-US" sz="1200" dirty="0" smtClean="0">
                <a:latin typeface="Arial" pitchFamily="34" charset="0"/>
                <a:cs typeface="Arial" pitchFamily="34" charset="0"/>
              </a:rPr>
              <a:t>     </a:t>
            </a:r>
          </a:p>
          <a:p>
            <a:r>
              <a:rPr lang="en-US" sz="1200" b="1" dirty="0" smtClean="0">
                <a:latin typeface="Arial" pitchFamily="34" charset="0"/>
                <a:cs typeface="Arial" pitchFamily="34" charset="0"/>
              </a:rPr>
              <a:t>S&amp;P 500 Volatility (VIX) Trading Strategy</a:t>
            </a:r>
          </a:p>
          <a:p>
            <a:r>
              <a:rPr lang="en-US" sz="1200" dirty="0" smtClean="0">
                <a:latin typeface="Arial" pitchFamily="34" charset="0"/>
                <a:cs typeface="Arial" pitchFamily="34" charset="0"/>
              </a:rPr>
              <a:t>      5. </a:t>
            </a:r>
            <a:r>
              <a:rPr lang="en-US" sz="1200" dirty="0" smtClean="0">
                <a:latin typeface="Arial" pitchFamily="34" charset="0"/>
                <a:cs typeface="Arial" pitchFamily="34" charset="0"/>
                <a:hlinkClick r:id="rId12" action="ppaction://hlinksldjump"/>
              </a:rPr>
              <a:t>V1 – Volatility Trading Program</a:t>
            </a:r>
            <a:endParaRPr lang="en-US" sz="1200" dirty="0" smtClean="0">
              <a:latin typeface="Arial" pitchFamily="34" charset="0"/>
              <a:cs typeface="Arial" pitchFamily="34" charset="0"/>
            </a:endParaRPr>
          </a:p>
          <a:p>
            <a:r>
              <a:rPr lang="en-US" sz="1200" dirty="0">
                <a:latin typeface="Arial" pitchFamily="34" charset="0"/>
                <a:cs typeface="Arial" pitchFamily="34" charset="0"/>
              </a:rPr>
              <a:t> </a:t>
            </a:r>
            <a:r>
              <a:rPr lang="en-US" sz="1200" dirty="0" smtClean="0">
                <a:latin typeface="Arial" pitchFamily="34" charset="0"/>
                <a:cs typeface="Arial" pitchFamily="34" charset="0"/>
              </a:rPr>
              <a:t>     </a:t>
            </a:r>
            <a:r>
              <a:rPr lang="en-US" sz="1200" dirty="0">
                <a:latin typeface="Arial" pitchFamily="34" charset="0"/>
                <a:cs typeface="Arial" pitchFamily="34" charset="0"/>
              </a:rPr>
              <a:t>6</a:t>
            </a:r>
            <a:r>
              <a:rPr lang="en-US" sz="1200" dirty="0" smtClean="0">
                <a:latin typeface="Arial" pitchFamily="34" charset="0"/>
                <a:cs typeface="Arial" pitchFamily="34" charset="0"/>
              </a:rPr>
              <a:t>. </a:t>
            </a:r>
            <a:r>
              <a:rPr lang="en-US" sz="1200" dirty="0" smtClean="0">
                <a:latin typeface="Arial" pitchFamily="34" charset="0"/>
                <a:cs typeface="Arial" pitchFamily="34" charset="0"/>
                <a:hlinkClick r:id="rId13" action="ppaction://hlinksldjump"/>
              </a:rPr>
              <a:t>V4 – Volatility Trading Program</a:t>
            </a:r>
            <a:endParaRPr lang="en-US" sz="1200" dirty="0" smtClean="0">
              <a:latin typeface="Arial" pitchFamily="34" charset="0"/>
              <a:cs typeface="Arial" pitchFamily="34" charset="0"/>
            </a:endParaRPr>
          </a:p>
          <a:p>
            <a:endParaRPr lang="en-US" sz="1200" dirty="0" smtClean="0">
              <a:latin typeface="Arial" pitchFamily="34" charset="0"/>
              <a:cs typeface="Arial" pitchFamily="34" charset="0"/>
            </a:endParaRPr>
          </a:p>
          <a:p>
            <a:r>
              <a:rPr lang="en-US" sz="1200" b="1" dirty="0" smtClean="0">
                <a:latin typeface="Arial" pitchFamily="34" charset="0"/>
                <a:cs typeface="Arial" pitchFamily="34" charset="0"/>
              </a:rPr>
              <a:t>S&amp;P 500 Options Trading Strategy</a:t>
            </a:r>
            <a:endParaRPr lang="en-US" sz="1200" b="1" dirty="0">
              <a:latin typeface="Arial" pitchFamily="34" charset="0"/>
              <a:cs typeface="Arial" pitchFamily="34" charset="0"/>
            </a:endParaRPr>
          </a:p>
          <a:p>
            <a:r>
              <a:rPr lang="en-US" sz="1200" dirty="0" smtClean="0">
                <a:latin typeface="Arial" pitchFamily="34" charset="0"/>
                <a:cs typeface="Arial" pitchFamily="34" charset="0"/>
              </a:rPr>
              <a:t>      7. </a:t>
            </a:r>
            <a:r>
              <a:rPr lang="en-US" sz="1200" dirty="0" smtClean="0">
                <a:latin typeface="Arial" pitchFamily="34" charset="0"/>
                <a:cs typeface="Arial" pitchFamily="34" charset="0"/>
                <a:hlinkClick r:id="rId14" action="ppaction://hlinksldjump"/>
              </a:rPr>
              <a:t>SP Quant - S&amp;P 500 Index Trading Program</a:t>
            </a:r>
            <a:endParaRPr lang="en-US" sz="1200" dirty="0" smtClean="0">
              <a:latin typeface="Arial" pitchFamily="34" charset="0"/>
              <a:cs typeface="Arial" pitchFamily="34" charset="0"/>
            </a:endParaRPr>
          </a:p>
        </p:txBody>
      </p:sp>
      <p:pic>
        <p:nvPicPr>
          <p:cNvPr id="8" name="Picture 7" descr="back-arrow.bmp">
            <a:hlinkClick r:id="rId15" action="ppaction://hlinksldjump"/>
          </p:cNvPr>
          <p:cNvPicPr>
            <a:picLocks noChangeAspect="1"/>
          </p:cNvPicPr>
          <p:nvPr/>
        </p:nvPicPr>
        <p:blipFill>
          <a:blip r:embed="rId16" cstate="print"/>
          <a:stretch>
            <a:fillRect/>
          </a:stretch>
        </p:blipFill>
        <p:spPr>
          <a:xfrm>
            <a:off x="533400" y="6019800"/>
            <a:ext cx="333375" cy="333375"/>
          </a:xfrm>
          <a:prstGeom prst="rect">
            <a:avLst/>
          </a:prstGeom>
        </p:spPr>
      </p:pic>
    </p:spTree>
  </p:cSld>
  <p:clrMapOvr>
    <a:masterClrMapping/>
  </p:clrMapOvr>
  <p:transition>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609600" y="1295400"/>
          <a:ext cx="81534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533400" y="2286000"/>
            <a:ext cx="8915400" cy="3048000"/>
          </a:xfrm>
        </p:spPr>
        <p:txBody>
          <a:bodyPr>
            <a:normAutofit/>
          </a:bodyPr>
          <a:lstStyle/>
          <a:p>
            <a:pPr>
              <a:spcBef>
                <a:spcPts val="0"/>
              </a:spcBef>
              <a:spcAft>
                <a:spcPts val="300"/>
              </a:spcAft>
              <a:buNone/>
            </a:pPr>
            <a:r>
              <a:rPr lang="en-US" sz="1200" b="1" dirty="0" smtClean="0"/>
              <a:t>We believe:</a:t>
            </a:r>
          </a:p>
          <a:p>
            <a:pPr>
              <a:buNone/>
            </a:pPr>
            <a:r>
              <a:rPr lang="en-US" sz="1200" dirty="0" smtClean="0"/>
              <a:t>• Currency markets are highly, but not completely, efficient</a:t>
            </a:r>
          </a:p>
          <a:p>
            <a:pPr>
              <a:buNone/>
            </a:pPr>
            <a:r>
              <a:rPr lang="en-US" sz="1200" dirty="0" smtClean="0"/>
              <a:t>• Price anomalies persist that affect currency returns</a:t>
            </a:r>
          </a:p>
          <a:p>
            <a:pPr>
              <a:buNone/>
            </a:pPr>
            <a:r>
              <a:rPr lang="en-US" sz="1200" dirty="0" smtClean="0"/>
              <a:t>• Currency prices move with frequent retracements</a:t>
            </a:r>
          </a:p>
          <a:p>
            <a:pPr>
              <a:buNone/>
            </a:pPr>
            <a:r>
              <a:rPr lang="en-US" sz="1200" dirty="0" smtClean="0"/>
              <a:t>• A quantitative strategy exploiting these inefficiencies may generate absolute returns (pure alpha)</a:t>
            </a:r>
          </a:p>
          <a:p>
            <a:pPr>
              <a:buNone/>
            </a:pPr>
            <a:r>
              <a:rPr lang="en-US" sz="1200" dirty="0" smtClean="0"/>
              <a:t>• It is crucial to manage strategy risk relative to strategy return</a:t>
            </a:r>
          </a:p>
          <a:p>
            <a:pPr>
              <a:buNone/>
            </a:pPr>
            <a:r>
              <a:rPr lang="en-US" sz="1200" dirty="0" smtClean="0"/>
              <a:t>• Consistent absolute returns may be achieved by executing a disciplined approach that addresses both risk and return</a:t>
            </a:r>
          </a:p>
          <a:p>
            <a:pPr>
              <a:buNone/>
            </a:pPr>
            <a:endParaRPr lang="en-US" sz="1200" b="1" dirty="0" smtClean="0"/>
          </a:p>
          <a:p>
            <a:pPr>
              <a:spcBef>
                <a:spcPts val="0"/>
              </a:spcBef>
              <a:spcAft>
                <a:spcPts val="300"/>
              </a:spcAft>
              <a:buNone/>
            </a:pPr>
            <a:r>
              <a:rPr lang="en-US" sz="1200" b="1" dirty="0" smtClean="0"/>
              <a:t>We focus on:</a:t>
            </a:r>
            <a:endParaRPr lang="en-US" sz="1200" dirty="0" smtClean="0"/>
          </a:p>
          <a:p>
            <a:pPr>
              <a:buNone/>
            </a:pPr>
            <a:r>
              <a:rPr lang="en-US" sz="1200" dirty="0" smtClean="0"/>
              <a:t>• Rigorous strategy design and testing</a:t>
            </a:r>
          </a:p>
          <a:p>
            <a:pPr>
              <a:buNone/>
            </a:pPr>
            <a:r>
              <a:rPr lang="en-US" sz="1200" dirty="0" smtClean="0"/>
              <a:t>• Systematic portfolio construction with daily positions adjustments</a:t>
            </a:r>
          </a:p>
          <a:p>
            <a:pPr>
              <a:buNone/>
            </a:pPr>
            <a:r>
              <a:rPr lang="en-US" sz="1200" dirty="0" smtClean="0"/>
              <a:t>• Disciplined strategy execution and generation of superior risk-adjusted returns</a:t>
            </a:r>
          </a:p>
          <a:p>
            <a:pPr>
              <a:buNone/>
            </a:pPr>
            <a:r>
              <a:rPr lang="en-US" sz="1200" dirty="0" smtClean="0"/>
              <a:t>• Risk management</a:t>
            </a:r>
          </a:p>
        </p:txBody>
      </p:sp>
      <p:sp>
        <p:nvSpPr>
          <p:cNvPr id="4" name="Footer Placeholder 3"/>
          <p:cNvSpPr>
            <a:spLocks noGrp="1"/>
          </p:cNvSpPr>
          <p:nvPr>
            <p:ph type="ftr" sz="quarter" idx="11"/>
          </p:nvPr>
        </p:nvSpPr>
        <p:spPr>
          <a:xfrm>
            <a:off x="3126147" y="6356351"/>
            <a:ext cx="3130550"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7</a:t>
            </a:fld>
            <a:endParaRPr kumimoji="0" lang="en-US"/>
          </a:p>
        </p:txBody>
      </p:sp>
      <p:sp>
        <p:nvSpPr>
          <p:cNvPr id="6" name="TextBox 5"/>
          <p:cNvSpPr txBox="1"/>
          <p:nvPr/>
        </p:nvSpPr>
        <p:spPr>
          <a:xfrm>
            <a:off x="533400" y="1905000"/>
            <a:ext cx="6248400" cy="276999"/>
          </a:xfrm>
          <a:prstGeom prst="rect">
            <a:avLst/>
          </a:prstGeom>
          <a:noFill/>
        </p:spPr>
        <p:txBody>
          <a:bodyPr wrap="square" rtlCol="0">
            <a:spAutoFit/>
          </a:bodyPr>
          <a:lstStyle/>
          <a:p>
            <a:r>
              <a:rPr lang="en-US" sz="1200" b="1" dirty="0" smtClean="0"/>
              <a:t>(FX Index </a:t>
            </a:r>
            <a:r>
              <a:rPr lang="en-US" sz="1200" b="1" dirty="0" err="1" smtClean="0"/>
              <a:t>Arb</a:t>
            </a:r>
            <a:r>
              <a:rPr lang="en-US" sz="1200" b="1" dirty="0" smtClean="0"/>
              <a:t>, FX Basket Quant, FX Quant 11, FXC – Currency Trading Programs)</a:t>
            </a:r>
            <a:endParaRPr lang="en-US" sz="1200" b="1" dirty="0"/>
          </a:p>
        </p:txBody>
      </p:sp>
      <p:pic>
        <p:nvPicPr>
          <p:cNvPr id="7" name="Picture 6" descr="back-arrow.bmp">
            <a:hlinkClick r:id="rId7" action="ppaction://hlinksldjump"/>
          </p:cNvPr>
          <p:cNvPicPr>
            <a:picLocks noChangeAspect="1"/>
          </p:cNvPicPr>
          <p:nvPr/>
        </p:nvPicPr>
        <p:blipFill>
          <a:blip r:embed="rId8" cstate="print"/>
          <a:stretch>
            <a:fillRect/>
          </a:stretch>
        </p:blipFill>
        <p:spPr>
          <a:xfrm>
            <a:off x="533400" y="6019800"/>
            <a:ext cx="333375" cy="333375"/>
          </a:xfrm>
          <a:prstGeom prst="rect">
            <a:avLst/>
          </a:prstGeom>
        </p:spPr>
      </p:pic>
    </p:spTree>
  </p:cSld>
  <p:clrMapOvr>
    <a:masterClrMapping/>
  </p:clrMapOvr>
  <p:transition>
    <p:wipe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533400" y="762000"/>
          <a:ext cx="87630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295400"/>
            <a:ext cx="8915400" cy="4419600"/>
          </a:xfrm>
        </p:spPr>
        <p:txBody>
          <a:bodyPr>
            <a:normAutofit/>
          </a:bodyPr>
          <a:lstStyle/>
          <a:p>
            <a:pPr>
              <a:spcBef>
                <a:spcPts val="0"/>
              </a:spcBef>
              <a:spcAft>
                <a:spcPts val="600"/>
              </a:spcAft>
              <a:buNone/>
            </a:pPr>
            <a:r>
              <a:rPr lang="en-US" sz="1200" b="1" dirty="0" smtClean="0"/>
              <a:t>The Strategy</a:t>
            </a:r>
            <a:endParaRPr lang="en-US" sz="1200" dirty="0" smtClean="0"/>
          </a:p>
          <a:p>
            <a:pPr algn="just">
              <a:buNone/>
            </a:pPr>
            <a:r>
              <a:rPr lang="en-US" sz="1200" dirty="0" smtClean="0"/>
              <a:t>- Uses statistical methods - quantitative analysis of time series of currency prices. </a:t>
            </a:r>
          </a:p>
          <a:p>
            <a:pPr algn="just">
              <a:buNone/>
            </a:pPr>
            <a:r>
              <a:rPr lang="en-US" sz="1200" dirty="0" smtClean="0"/>
              <a:t>- Creates a complex portfolio of 10 global (G10) currencies</a:t>
            </a:r>
          </a:p>
          <a:p>
            <a:pPr marL="123825" indent="-104775" algn="just">
              <a:buNone/>
            </a:pPr>
            <a:r>
              <a:rPr lang="en-US" sz="1200" dirty="0" smtClean="0"/>
              <a:t>- The strategy forms indexes of the 10 base currencies, which depend on the prices of the remaining 9 currencies against the index currency. </a:t>
            </a:r>
          </a:p>
          <a:p>
            <a:pPr marL="123825" indent="-104775" algn="just">
              <a:buNone/>
            </a:pPr>
            <a:r>
              <a:rPr lang="en-US" sz="1200" dirty="0" smtClean="0"/>
              <a:t>- It trades the components of each index (counter trend, short gamma) against the index itself (trend following, long gamma). </a:t>
            </a:r>
          </a:p>
          <a:p>
            <a:pPr algn="just">
              <a:buNone/>
            </a:pPr>
            <a:r>
              <a:rPr lang="en-US" sz="1200" dirty="0" smtClean="0"/>
              <a:t>- Exactly the same rules are used for counter trend and trend trading. </a:t>
            </a:r>
          </a:p>
          <a:p>
            <a:pPr marL="123825" indent="-104775" algn="just">
              <a:buNone/>
            </a:pPr>
            <a:r>
              <a:rPr lang="en-US" sz="1200" dirty="0" smtClean="0"/>
              <a:t>- The point is to make use of the higher volatility in individual components against the lower volatility of indexes (as proven by the Modern Portfolio Theory). </a:t>
            </a:r>
          </a:p>
          <a:p>
            <a:pPr marL="123825" indent="-104775" algn="just">
              <a:buNone/>
            </a:pPr>
            <a:r>
              <a:rPr lang="en-US" sz="1200" dirty="0" smtClean="0"/>
              <a:t>- Based on positions of components and indexes (a total of 90 currency crosses), positions are then consolidated into the base 10 currencies, i.e. 9 currency pairs against the US Dollar.</a:t>
            </a:r>
          </a:p>
          <a:p>
            <a:pPr marL="123825" indent="-104775" algn="just">
              <a:buNone/>
            </a:pPr>
            <a:r>
              <a:rPr lang="en-US" sz="1200" dirty="0" smtClean="0"/>
              <a:t>- The resulting positions are then implemented in the market. The trading strategy is always in the market, but portfolio weights are adjusted daily.</a:t>
            </a:r>
          </a:p>
          <a:p>
            <a:pPr>
              <a:buNone/>
            </a:pPr>
            <a:endParaRPr lang="en-US" sz="1200" dirty="0" smtClean="0"/>
          </a:p>
          <a:p>
            <a:pPr>
              <a:spcBef>
                <a:spcPts val="0"/>
              </a:spcBef>
              <a:spcAft>
                <a:spcPts val="600"/>
              </a:spcAft>
              <a:buNone/>
            </a:pPr>
            <a:r>
              <a:rPr lang="en-US" sz="1200" b="1" dirty="0" smtClean="0"/>
              <a:t>Profit Generation Process</a:t>
            </a:r>
          </a:p>
          <a:p>
            <a:pPr marL="104775" indent="-104775">
              <a:buNone/>
            </a:pPr>
            <a:r>
              <a:rPr lang="en-US" sz="1200" dirty="0" smtClean="0"/>
              <a:t>- Each currency pair, depending on its portfolio weight and its daily price return, has a contribution to strategy daily rate of return (ROR).</a:t>
            </a:r>
          </a:p>
          <a:p>
            <a:pPr>
              <a:buNone/>
            </a:pPr>
            <a:r>
              <a:rPr lang="en-US" sz="1200" dirty="0" smtClean="0"/>
              <a:t>- Some positions will produce positive and some will produce negative rates of return. </a:t>
            </a:r>
          </a:p>
          <a:p>
            <a:pPr>
              <a:buNone/>
            </a:pPr>
            <a:r>
              <a:rPr lang="en-US" sz="1200" dirty="0" smtClean="0"/>
              <a:t>- The strategy, through active portfolio composition and adjustment, attempts to generate positive returns over time.</a:t>
            </a:r>
          </a:p>
          <a:p>
            <a:pPr>
              <a:buNone/>
            </a:pPr>
            <a:r>
              <a:rPr lang="en-US" sz="1200" dirty="0" smtClean="0"/>
              <a:t>- The strategy is in the market 100% of time and daily rates of return are calculated on a mark-to-market basis.</a:t>
            </a:r>
          </a:p>
          <a:p>
            <a:pPr>
              <a:buNone/>
            </a:pPr>
            <a:endParaRPr lang="en-US" sz="1200" dirty="0"/>
          </a:p>
        </p:txBody>
      </p:sp>
      <p:sp>
        <p:nvSpPr>
          <p:cNvPr id="4" name="Footer Placeholder 3"/>
          <p:cNvSpPr>
            <a:spLocks noGrp="1"/>
          </p:cNvSpPr>
          <p:nvPr>
            <p:ph type="ftr" sz="quarter" idx="11"/>
          </p:nvPr>
        </p:nvSpPr>
        <p:spPr>
          <a:xfrm>
            <a:off x="3200400" y="6353175"/>
            <a:ext cx="3282950"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8</a:t>
            </a:fld>
            <a:endParaRPr kumimoji="0" lang="en-US"/>
          </a:p>
        </p:txBody>
      </p:sp>
      <p:pic>
        <p:nvPicPr>
          <p:cNvPr id="6" name="Picture 5" descr="back-arrow.bmp">
            <a:hlinkClick r:id="rId7" action="ppaction://hlinksldjump"/>
          </p:cNvPr>
          <p:cNvPicPr>
            <a:picLocks noChangeAspect="1"/>
          </p:cNvPicPr>
          <p:nvPr/>
        </p:nvPicPr>
        <p:blipFill>
          <a:blip r:embed="rId8" cstate="print"/>
          <a:stretch>
            <a:fillRect/>
          </a:stretch>
        </p:blipFill>
        <p:spPr>
          <a:xfrm>
            <a:off x="533400" y="6019800"/>
            <a:ext cx="333375" cy="333375"/>
          </a:xfrm>
          <a:prstGeom prst="rect">
            <a:avLst/>
          </a:prstGeom>
        </p:spPr>
      </p:pic>
      <p:sp>
        <p:nvSpPr>
          <p:cNvPr id="8" name="Rectangle 7"/>
          <p:cNvSpPr/>
          <p:nvPr/>
        </p:nvSpPr>
        <p:spPr>
          <a:xfrm>
            <a:off x="838200" y="6096000"/>
            <a:ext cx="1524000" cy="246221"/>
          </a:xfrm>
          <a:prstGeom prst="rect">
            <a:avLst/>
          </a:prstGeom>
        </p:spPr>
        <p:txBody>
          <a:bodyPr wrap="square">
            <a:spAutoFit/>
          </a:bodyPr>
          <a:lstStyle/>
          <a:p>
            <a:r>
              <a:rPr lang="en-US" sz="1000" dirty="0" smtClean="0"/>
              <a:t>To Table of Contents</a:t>
            </a:r>
            <a:endParaRPr lang="en-US" sz="1000" dirty="0"/>
          </a:p>
        </p:txBody>
      </p:sp>
    </p:spTree>
  </p:cSld>
  <p:clrMapOvr>
    <a:masterClrMapping/>
  </p:clrMapOvr>
  <p:transition>
    <p:wipe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533400" y="1066800"/>
          <a:ext cx="81534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676400"/>
            <a:ext cx="8915400" cy="2819400"/>
          </a:xfrm>
        </p:spPr>
        <p:txBody>
          <a:bodyPr/>
          <a:lstStyle/>
          <a:p>
            <a:pPr>
              <a:spcBef>
                <a:spcPts val="0"/>
              </a:spcBef>
              <a:spcAft>
                <a:spcPts val="600"/>
              </a:spcAft>
              <a:buNone/>
            </a:pPr>
            <a:r>
              <a:rPr lang="en-GB" sz="1200" b="1" dirty="0" smtClean="0"/>
              <a:t>Strategy Leverage</a:t>
            </a:r>
          </a:p>
          <a:p>
            <a:pPr>
              <a:buNone/>
            </a:pPr>
            <a:r>
              <a:rPr lang="en-GB" sz="1200" dirty="0" smtClean="0"/>
              <a:t>- Leverage is defined as a ratio between the USD value of long portfolio components and the trading size (NAV)</a:t>
            </a:r>
          </a:p>
          <a:p>
            <a:pPr>
              <a:buNone/>
            </a:pPr>
            <a:r>
              <a:rPr lang="en-GB" sz="1200" dirty="0" smtClean="0"/>
              <a:t>- The average combined leverage is around 0.86 and the maximum leverage should not exceed 2.0.</a:t>
            </a:r>
          </a:p>
          <a:p>
            <a:pPr>
              <a:buNone/>
            </a:pPr>
            <a:r>
              <a:rPr lang="en-GB" sz="1200" dirty="0" smtClean="0"/>
              <a:t>- The position size limit for each currency (USD denominated) is 90% of the trading size (NAV)</a:t>
            </a:r>
            <a:endParaRPr lang="en-US" sz="1200" dirty="0" smtClean="0"/>
          </a:p>
          <a:p>
            <a:pPr>
              <a:buNone/>
            </a:pPr>
            <a:r>
              <a:rPr lang="en-GB" sz="1200" dirty="0" smtClean="0"/>
              <a:t>- The maximum margin-to-equity ratio should not exceed 5% (if margin requirement for a 100,000 currency lot is $1,000). </a:t>
            </a:r>
          </a:p>
          <a:p>
            <a:pPr>
              <a:buNone/>
            </a:pPr>
            <a:endParaRPr lang="en-GB" sz="1200" dirty="0" smtClean="0"/>
          </a:p>
          <a:p>
            <a:pPr>
              <a:spcBef>
                <a:spcPts val="0"/>
              </a:spcBef>
              <a:spcAft>
                <a:spcPts val="600"/>
              </a:spcAft>
              <a:buNone/>
            </a:pPr>
            <a:r>
              <a:rPr lang="en-US" sz="1200" b="1" dirty="0" smtClean="0"/>
              <a:t>Risk Control </a:t>
            </a:r>
          </a:p>
          <a:p>
            <a:pPr>
              <a:buNone/>
            </a:pPr>
            <a:r>
              <a:rPr lang="en-US" sz="1200" dirty="0" smtClean="0"/>
              <a:t>- Is achieved through a variety of means which in most market conditions should minimize </a:t>
            </a:r>
            <a:r>
              <a:rPr lang="en-US" sz="1200" dirty="0" err="1" smtClean="0"/>
              <a:t>drawdowns</a:t>
            </a:r>
            <a:r>
              <a:rPr lang="en-US" sz="1200" dirty="0" smtClean="0"/>
              <a:t>. </a:t>
            </a:r>
          </a:p>
          <a:p>
            <a:pPr>
              <a:buNone/>
            </a:pPr>
            <a:r>
              <a:rPr lang="en-US" sz="1200" dirty="0" smtClean="0"/>
              <a:t>- The first is portfolio construction and diversification (trend and counter trend trading in indexes and their components);</a:t>
            </a:r>
          </a:p>
          <a:p>
            <a:pPr>
              <a:buNone/>
            </a:pPr>
            <a:r>
              <a:rPr lang="en-US" sz="1200" dirty="0" smtClean="0"/>
              <a:t>- Second is portfolio concentration control through position size adjustment according to account size, </a:t>
            </a:r>
          </a:p>
          <a:p>
            <a:pPr>
              <a:buNone/>
            </a:pPr>
            <a:r>
              <a:rPr lang="en-US" sz="1200" dirty="0" smtClean="0"/>
              <a:t>- Third is catastrophic stop based on money management rules.</a:t>
            </a:r>
          </a:p>
          <a:p>
            <a:pPr>
              <a:buNone/>
            </a:pPr>
            <a:endParaRPr lang="en-GB" sz="1200" dirty="0" smtClean="0"/>
          </a:p>
        </p:txBody>
      </p:sp>
      <p:sp>
        <p:nvSpPr>
          <p:cNvPr id="4" name="Footer Placeholder 3"/>
          <p:cNvSpPr>
            <a:spLocks noGrp="1"/>
          </p:cNvSpPr>
          <p:nvPr>
            <p:ph type="ftr" sz="quarter" idx="11"/>
          </p:nvPr>
        </p:nvSpPr>
        <p:spPr>
          <a:xfrm>
            <a:off x="3200400" y="6356351"/>
            <a:ext cx="3206750"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9</a:t>
            </a:fld>
            <a:endParaRPr kumimoji="0" lang="en-US"/>
          </a:p>
        </p:txBody>
      </p:sp>
      <p:pic>
        <p:nvPicPr>
          <p:cNvPr id="6" name="Picture 5" descr="back-arrow.bmp">
            <a:hlinkClick r:id="rId7" action="ppaction://hlinksldjump"/>
          </p:cNvPr>
          <p:cNvPicPr>
            <a:picLocks noChangeAspect="1"/>
          </p:cNvPicPr>
          <p:nvPr/>
        </p:nvPicPr>
        <p:blipFill>
          <a:blip r:embed="rId8" cstate="print"/>
          <a:stretch>
            <a:fillRect/>
          </a:stretch>
        </p:blipFill>
        <p:spPr>
          <a:xfrm>
            <a:off x="533400" y="6019800"/>
            <a:ext cx="333375" cy="333375"/>
          </a:xfrm>
          <a:prstGeom prst="rect">
            <a:avLst/>
          </a:prstGeom>
        </p:spPr>
      </p:pic>
    </p:spTree>
  </p:cSld>
  <p:clrMapOvr>
    <a:masterClrMapping/>
  </p:clrMapOvr>
  <p:transition>
    <p:wipe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 12"/>
          <p:cNvGraphicFramePr/>
          <p:nvPr>
            <p:extLst>
              <p:ext uri="{D42A27DB-BD31-4B8C-83A1-F6EECF244321}">
                <p14:modId xmlns:p14="http://schemas.microsoft.com/office/powerpoint/2010/main" val="2760995756"/>
              </p:ext>
            </p:extLst>
          </p:nvPr>
        </p:nvGraphicFramePr>
        <p:xfrm>
          <a:off x="700087" y="457200"/>
          <a:ext cx="84582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a:xfrm>
            <a:off x="3234719" y="6400677"/>
            <a:ext cx="3199113"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10</a:t>
            </a:fld>
            <a:endParaRPr kumimoji="0" lang="en-US"/>
          </a:p>
        </p:txBody>
      </p:sp>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34000" y="1171699"/>
            <a:ext cx="3432518" cy="2165127"/>
          </a:xfrm>
          <a:prstGeom prst="rect">
            <a:avLst/>
          </a:prstGeom>
        </p:spPr>
      </p:pic>
      <p:sp>
        <p:nvSpPr>
          <p:cNvPr id="9" name="TextBox 8"/>
          <p:cNvSpPr txBox="1"/>
          <p:nvPr/>
        </p:nvSpPr>
        <p:spPr>
          <a:xfrm>
            <a:off x="6900863" y="6052845"/>
            <a:ext cx="2057400" cy="261610"/>
          </a:xfrm>
          <a:prstGeom prst="rect">
            <a:avLst/>
          </a:prstGeom>
          <a:noFill/>
        </p:spPr>
        <p:txBody>
          <a:bodyPr wrap="square" rtlCol="0">
            <a:spAutoFit/>
          </a:bodyPr>
          <a:lstStyle/>
          <a:p>
            <a:r>
              <a:rPr lang="en-US" sz="1100" dirty="0" smtClean="0"/>
              <a:t>* Net of 20% performance fee</a:t>
            </a:r>
            <a:endParaRPr lang="en-US" sz="1100" dirty="0"/>
          </a:p>
        </p:txBody>
      </p:sp>
      <p:sp>
        <p:nvSpPr>
          <p:cNvPr id="10" name="TextBox 9"/>
          <p:cNvSpPr txBox="1"/>
          <p:nvPr/>
        </p:nvSpPr>
        <p:spPr>
          <a:xfrm>
            <a:off x="700087" y="6061373"/>
            <a:ext cx="6477000" cy="430887"/>
          </a:xfrm>
          <a:prstGeom prst="rect">
            <a:avLst/>
          </a:prstGeom>
          <a:noFill/>
        </p:spPr>
        <p:txBody>
          <a:bodyPr wrap="square" rtlCol="0">
            <a:spAutoFit/>
          </a:bodyPr>
          <a:lstStyle/>
          <a:p>
            <a:r>
              <a:rPr lang="en-US" sz="1100" dirty="0" smtClean="0"/>
              <a:t>For current, more detailed performance report and performance analytics please visit </a:t>
            </a:r>
          </a:p>
          <a:p>
            <a:r>
              <a:rPr lang="en-US" sz="1100" dirty="0" smtClean="0">
                <a:hlinkClick r:id="rId8"/>
              </a:rPr>
              <a:t>www.fx-quant.com/FXIA/PerformanceFXIA.htm</a:t>
            </a:r>
            <a:endParaRPr lang="en-US" sz="1100" dirty="0"/>
          </a:p>
        </p:txBody>
      </p:sp>
      <p:sp>
        <p:nvSpPr>
          <p:cNvPr id="11" name="Rectangle 10"/>
          <p:cNvSpPr/>
          <p:nvPr/>
        </p:nvSpPr>
        <p:spPr>
          <a:xfrm>
            <a:off x="665522" y="878391"/>
            <a:ext cx="5105400" cy="246221"/>
          </a:xfrm>
          <a:prstGeom prst="rect">
            <a:avLst/>
          </a:prstGeom>
        </p:spPr>
        <p:txBody>
          <a:bodyPr wrap="square">
            <a:spAutoFit/>
          </a:bodyPr>
          <a:lstStyle/>
          <a:p>
            <a:r>
              <a:rPr lang="en-US" sz="1000" dirty="0" smtClean="0">
                <a:latin typeface="Arial" pitchFamily="34" charset="0"/>
                <a:cs typeface="Arial" pitchFamily="34" charset="0"/>
              </a:rPr>
              <a:t>PAST PERFORMANCE IS NOT NECESSARILY INDICATIVE OF FUTURE RESULTS</a:t>
            </a:r>
            <a:endParaRPr lang="en-US" sz="1000" dirty="0"/>
          </a:p>
        </p:txBody>
      </p:sp>
      <p:pic>
        <p:nvPicPr>
          <p:cNvPr id="12" name="Picture 11" descr="back-arrow.bmp">
            <a:hlinkClick r:id="rId9" action="ppaction://hlinksldjump"/>
          </p:cNvPr>
          <p:cNvPicPr>
            <a:picLocks noChangeAspect="1"/>
          </p:cNvPicPr>
          <p:nvPr/>
        </p:nvPicPr>
        <p:blipFill>
          <a:blip r:embed="rId10" cstate="print"/>
          <a:stretch>
            <a:fillRect/>
          </a:stretch>
        </p:blipFill>
        <p:spPr>
          <a:xfrm>
            <a:off x="366712" y="6189663"/>
            <a:ext cx="333375" cy="333375"/>
          </a:xfrm>
          <a:prstGeom prst="rect">
            <a:avLst/>
          </a:prstGeom>
        </p:spPr>
      </p:pic>
      <p:sp>
        <p:nvSpPr>
          <p:cNvPr id="29697" name="Rectangle 1"/>
          <p:cNvSpPr>
            <a:spLocks noChangeArrowheads="1"/>
          </p:cNvSpPr>
          <p:nvPr/>
        </p:nvSpPr>
        <p:spPr bwMode="auto">
          <a:xfrm>
            <a:off x="0" y="0"/>
            <a:ext cx="9906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
            </a:r>
            <a:br>
              <a:rPr kumimoji="0" lang="en-US" sz="1800" b="0" i="0" u="none" strike="noStrike" cap="none" normalizeH="0" baseline="0" smtClean="0">
                <a:ln>
                  <a:noFill/>
                </a:ln>
                <a:solidFill>
                  <a:schemeClr val="tx1"/>
                </a:solidFill>
                <a:effectLst/>
                <a:latin typeface="Arial" pitchFamily="34" charset="0"/>
              </a:rPr>
            </a:br>
            <a:endParaRPr kumimoji="0" lang="en-US" sz="1800" b="0" i="0" u="none" strike="noStrike" cap="none" normalizeH="0" baseline="0" smtClean="0">
              <a:ln>
                <a:noFill/>
              </a:ln>
              <a:solidFill>
                <a:schemeClr val="tx1"/>
              </a:solidFill>
              <a:effectLst/>
              <a:latin typeface="Arial" pitchFamily="34" charset="0"/>
            </a:endParaRPr>
          </a:p>
        </p:txBody>
      </p:sp>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38200" y="1149703"/>
            <a:ext cx="4286761" cy="2187123"/>
          </a:xfrm>
          <a:prstGeom prst="rect">
            <a:avLst/>
          </a:prstGeom>
        </p:spPr>
      </p:pic>
      <p:graphicFrame>
        <p:nvGraphicFramePr>
          <p:cNvPr id="14" name="Table 13"/>
          <p:cNvGraphicFramePr>
            <a:graphicFrameLocks noGrp="1"/>
          </p:cNvGraphicFramePr>
          <p:nvPr>
            <p:extLst>
              <p:ext uri="{D42A27DB-BD31-4B8C-83A1-F6EECF244321}">
                <p14:modId xmlns:p14="http://schemas.microsoft.com/office/powerpoint/2010/main" val="1724971347"/>
              </p:ext>
            </p:extLst>
          </p:nvPr>
        </p:nvGraphicFramePr>
        <p:xfrm>
          <a:off x="696159" y="3391689"/>
          <a:ext cx="8347368" cy="2590800"/>
        </p:xfrm>
        <a:graphic>
          <a:graphicData uri="http://schemas.openxmlformats.org/drawingml/2006/table">
            <a:tbl>
              <a:tblPr/>
              <a:tblGrid>
                <a:gridCol w="431264"/>
                <a:gridCol w="565436"/>
                <a:gridCol w="565436"/>
                <a:gridCol w="565436"/>
                <a:gridCol w="565436"/>
                <a:gridCol w="565436"/>
                <a:gridCol w="565436"/>
                <a:gridCol w="565436"/>
                <a:gridCol w="565436"/>
                <a:gridCol w="565436"/>
                <a:gridCol w="565436"/>
                <a:gridCol w="565436"/>
                <a:gridCol w="565436"/>
                <a:gridCol w="565436"/>
                <a:gridCol w="565436"/>
              </a:tblGrid>
              <a:tr h="139026">
                <a:tc>
                  <a:txBody>
                    <a:bodyPr/>
                    <a:lstStyle/>
                    <a:p>
                      <a:pPr algn="ctr">
                        <a:spcAft>
                          <a:spcPts val="0"/>
                        </a:spcAft>
                      </a:pPr>
                      <a:r>
                        <a:rPr lang="en-US" sz="1000" dirty="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1000" b="1" dirty="0">
                          <a:solidFill>
                            <a:srgbClr val="FFFFFF"/>
                          </a:solidFill>
                          <a:effectLst/>
                          <a:latin typeface="Arial" panose="020B0604020202020204" pitchFamily="34" charset="0"/>
                        </a:rPr>
                        <a:t>Jan</a:t>
                      </a:r>
                      <a:endParaRPr lang="en-US" sz="10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1000" b="1">
                          <a:solidFill>
                            <a:srgbClr val="FFFFFF"/>
                          </a:solidFill>
                          <a:effectLst/>
                          <a:latin typeface="Arial" panose="020B0604020202020204" pitchFamily="34" charset="0"/>
                        </a:rPr>
                        <a:t>Feb</a:t>
                      </a:r>
                      <a:endParaRPr lang="en-US" sz="10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1000" b="1">
                          <a:solidFill>
                            <a:srgbClr val="FFFFFF"/>
                          </a:solidFill>
                          <a:effectLst/>
                          <a:latin typeface="Arial" panose="020B0604020202020204" pitchFamily="34" charset="0"/>
                        </a:rPr>
                        <a:t>Mar</a:t>
                      </a:r>
                      <a:endParaRPr lang="en-US" sz="10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1000" b="1">
                          <a:solidFill>
                            <a:srgbClr val="FFFFFF"/>
                          </a:solidFill>
                          <a:effectLst/>
                          <a:latin typeface="Arial" panose="020B0604020202020204" pitchFamily="34" charset="0"/>
                        </a:rPr>
                        <a:t>Apr</a:t>
                      </a:r>
                      <a:endParaRPr lang="en-US" sz="10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1000" b="1" dirty="0">
                          <a:solidFill>
                            <a:srgbClr val="FFFFFF"/>
                          </a:solidFill>
                          <a:effectLst/>
                          <a:latin typeface="Arial" panose="020B0604020202020204" pitchFamily="34" charset="0"/>
                        </a:rPr>
                        <a:t>May</a:t>
                      </a:r>
                      <a:endParaRPr lang="en-US" sz="10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1000" b="1">
                          <a:solidFill>
                            <a:srgbClr val="FFFFFF"/>
                          </a:solidFill>
                          <a:effectLst/>
                          <a:latin typeface="Arial" panose="020B0604020202020204" pitchFamily="34" charset="0"/>
                        </a:rPr>
                        <a:t>Jun</a:t>
                      </a:r>
                      <a:endParaRPr lang="en-US" sz="10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1000" b="1">
                          <a:solidFill>
                            <a:srgbClr val="FFFFFF"/>
                          </a:solidFill>
                          <a:effectLst/>
                          <a:latin typeface="Arial" panose="020B0604020202020204" pitchFamily="34" charset="0"/>
                        </a:rPr>
                        <a:t>Jul</a:t>
                      </a:r>
                      <a:endParaRPr lang="en-US" sz="10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1000" b="1">
                          <a:solidFill>
                            <a:srgbClr val="FFFFFF"/>
                          </a:solidFill>
                          <a:effectLst/>
                          <a:latin typeface="Arial" panose="020B0604020202020204" pitchFamily="34" charset="0"/>
                        </a:rPr>
                        <a:t>Aug</a:t>
                      </a:r>
                      <a:endParaRPr lang="en-US" sz="10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1000" b="1">
                          <a:solidFill>
                            <a:srgbClr val="FFFFFF"/>
                          </a:solidFill>
                          <a:effectLst/>
                          <a:latin typeface="Arial" panose="020B0604020202020204" pitchFamily="34" charset="0"/>
                        </a:rPr>
                        <a:t>Sep</a:t>
                      </a:r>
                      <a:endParaRPr lang="en-US" sz="10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1000" b="1">
                          <a:solidFill>
                            <a:srgbClr val="FFFFFF"/>
                          </a:solidFill>
                          <a:effectLst/>
                          <a:latin typeface="Arial" panose="020B0604020202020204" pitchFamily="34" charset="0"/>
                        </a:rPr>
                        <a:t>Oct</a:t>
                      </a:r>
                      <a:endParaRPr lang="en-US" sz="10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1000" b="1">
                          <a:solidFill>
                            <a:srgbClr val="FFFFFF"/>
                          </a:solidFill>
                          <a:effectLst/>
                          <a:latin typeface="Arial" panose="020B0604020202020204" pitchFamily="34" charset="0"/>
                        </a:rPr>
                        <a:t>Nov</a:t>
                      </a:r>
                      <a:endParaRPr lang="en-US" sz="10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1000" b="1">
                          <a:solidFill>
                            <a:srgbClr val="FFFFFF"/>
                          </a:solidFill>
                          <a:effectLst/>
                          <a:latin typeface="Arial" panose="020B0604020202020204" pitchFamily="34" charset="0"/>
                        </a:rPr>
                        <a:t>Dec</a:t>
                      </a:r>
                      <a:endParaRPr lang="en-US" sz="10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1000" b="1">
                          <a:solidFill>
                            <a:srgbClr val="FFFFFF"/>
                          </a:solidFill>
                          <a:effectLst/>
                          <a:latin typeface="Arial" panose="020B0604020202020204" pitchFamily="34" charset="0"/>
                        </a:rPr>
                        <a:t>YTD</a:t>
                      </a:r>
                      <a:endParaRPr lang="en-US" sz="10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1000" b="1">
                          <a:solidFill>
                            <a:srgbClr val="FFFFFF"/>
                          </a:solidFill>
                          <a:effectLst/>
                          <a:latin typeface="Arial" panose="020B0604020202020204" pitchFamily="34" charset="0"/>
                        </a:rPr>
                        <a:t>VAMI</a:t>
                      </a:r>
                      <a:endParaRPr lang="en-US" sz="10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r>
              <a:tr h="278051">
                <a:tc>
                  <a:txBody>
                    <a:bodyPr/>
                    <a:lstStyle/>
                    <a:p>
                      <a:pPr algn="ctr"/>
                      <a:r>
                        <a:rPr lang="en-US" sz="1000" b="1" dirty="0">
                          <a:solidFill>
                            <a:srgbClr val="FFFFFF"/>
                          </a:solidFill>
                          <a:effectLst/>
                          <a:latin typeface="Arial" panose="020B0604020202020204" pitchFamily="34" charset="0"/>
                        </a:rPr>
                        <a:t>2012</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gridSpan="8">
                  <a:txBody>
                    <a:bodyPr/>
                    <a:lstStyle/>
                    <a:p>
                      <a:pPr algn="ctr"/>
                      <a:r>
                        <a:rPr lang="en-US" sz="1000" b="1" dirty="0">
                          <a:effectLst/>
                          <a:latin typeface="Arial" panose="020B0604020202020204" pitchFamily="34" charset="0"/>
                          <a:hlinkClick r:id="rId12" action="ppaction://hlinksldjump"/>
                        </a:rPr>
                        <a:t>See </a:t>
                      </a:r>
                      <a:r>
                        <a:rPr lang="en-US" sz="1000" b="1" u="sng" dirty="0">
                          <a:solidFill>
                            <a:schemeClr val="tx1"/>
                          </a:solidFill>
                          <a:effectLst/>
                          <a:latin typeface="Arial" panose="020B0604020202020204" pitchFamily="34" charset="0"/>
                          <a:hlinkClick r:id="rId12" action="ppaction://hlinksldjump"/>
                        </a:rPr>
                        <a:t>back testing results</a:t>
                      </a:r>
                      <a:r>
                        <a:rPr lang="en-US" sz="1000" b="1" dirty="0">
                          <a:effectLst/>
                          <a:latin typeface="Arial" panose="020B0604020202020204" pitchFamily="34" charset="0"/>
                          <a:hlinkClick r:id="rId12" action="ppaction://hlinksldjump"/>
                        </a:rPr>
                        <a:t> of the currently traded strategy</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a:r>
                        <a:rPr lang="en-US" sz="1000" b="1">
                          <a:effectLst/>
                          <a:latin typeface="Arial" panose="020B0604020202020204" pitchFamily="34" charset="0"/>
                        </a:rPr>
                        <a:t>0.87% 0.70%*</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a:effectLst/>
                          <a:latin typeface="Arial" panose="020B0604020202020204" pitchFamily="34" charset="0"/>
                        </a:rPr>
                        <a:t>0.75% 0.60%*</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a:effectLst/>
                          <a:latin typeface="Arial" panose="020B0604020202020204" pitchFamily="34" charset="0"/>
                        </a:rPr>
                        <a:t>0.56% 0.45%</a:t>
                      </a:r>
                      <a:r>
                        <a:rPr lang="en-US" sz="100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dirty="0">
                          <a:solidFill>
                            <a:srgbClr val="FF0000"/>
                          </a:solidFill>
                          <a:effectLst/>
                          <a:latin typeface="Arial" panose="020B0604020202020204" pitchFamily="34" charset="0"/>
                        </a:rPr>
                        <a:t>(0.23%) (0.23%)</a:t>
                      </a:r>
                      <a:r>
                        <a:rPr lang="en-US" sz="100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a:effectLst/>
                          <a:latin typeface="Arial" panose="020B0604020202020204" pitchFamily="34" charset="0"/>
                        </a:rPr>
                        <a:t>2.20% 1.76%*</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a:effectLst/>
                          <a:latin typeface="Arial" panose="020B0604020202020204" pitchFamily="34" charset="0"/>
                        </a:rPr>
                        <a:t>1,022.0 1,017.6*</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8051">
                <a:tc>
                  <a:txBody>
                    <a:bodyPr/>
                    <a:lstStyle/>
                    <a:p>
                      <a:pPr algn="ctr"/>
                      <a:r>
                        <a:rPr lang="en-US" sz="1000" b="1">
                          <a:solidFill>
                            <a:srgbClr val="FFFFFF"/>
                          </a:solidFill>
                          <a:effectLst/>
                          <a:latin typeface="Arial" panose="020B0604020202020204" pitchFamily="34" charset="0"/>
                        </a:rPr>
                        <a:t>2013</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1000" b="1">
                          <a:effectLst/>
                          <a:latin typeface="Arial" panose="020B0604020202020204" pitchFamily="34" charset="0"/>
                        </a:rPr>
                        <a:t>0.23% 0.23%</a:t>
                      </a:r>
                      <a:r>
                        <a:rPr lang="en-US" sz="1000">
                          <a:effectLst/>
                          <a:latin typeface="Arial" panose="020B0604020202020204" pitchFamily="34" charset="0"/>
                        </a:rPr>
                        <a:t>*</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effectLst/>
                          <a:latin typeface="Arial" panose="020B0604020202020204" pitchFamily="34" charset="0"/>
                        </a:rPr>
                        <a:t>2.30% 1.84%</a:t>
                      </a:r>
                      <a:r>
                        <a:rPr lang="en-US" sz="100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solidFill>
                            <a:srgbClr val="FF0000"/>
                          </a:solidFill>
                          <a:effectLst/>
                          <a:latin typeface="Arial" panose="020B0604020202020204" pitchFamily="34" charset="0"/>
                        </a:rPr>
                        <a:t>(0.56%) (0.56%)</a:t>
                      </a:r>
                      <a:r>
                        <a:rPr lang="en-US" sz="100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effectLst/>
                          <a:latin typeface="Arial" panose="020B0604020202020204" pitchFamily="34" charset="0"/>
                        </a:rPr>
                        <a:t>1.44% 1.27%*</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solidFill>
                            <a:srgbClr val="FF0000"/>
                          </a:solidFill>
                          <a:effectLst/>
                          <a:latin typeface="Arial" panose="020B0604020202020204" pitchFamily="34" charset="0"/>
                        </a:rPr>
                        <a:t>(1.35%) (1.35%)</a:t>
                      </a:r>
                      <a:r>
                        <a:rPr lang="en-US" sz="1000" b="1" dirty="0">
                          <a:effectLst/>
                          <a:latin typeface="Arial" panose="020B0604020202020204" pitchFamily="34" charset="0"/>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a:effectLst/>
                          <a:latin typeface="Arial" panose="020B0604020202020204" pitchFamily="34" charset="0"/>
                        </a:rPr>
                        <a:t>0.19% 0.19%</a:t>
                      </a:r>
                      <a:r>
                        <a:rPr lang="en-US" sz="100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a:effectLst/>
                          <a:latin typeface="Arial" panose="020B0604020202020204" pitchFamily="34" charset="0"/>
                        </a:rPr>
                        <a:t>1.34% 1.31%</a:t>
                      </a:r>
                      <a:r>
                        <a:rPr lang="en-US" sz="100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a:effectLst/>
                          <a:latin typeface="Arial" panose="020B0604020202020204" pitchFamily="34" charset="0"/>
                        </a:rPr>
                        <a:t>1.10% 0.88%</a:t>
                      </a:r>
                      <a:r>
                        <a:rPr lang="en-US" sz="100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a:effectLst/>
                          <a:latin typeface="Arial" panose="020B0604020202020204" pitchFamily="34" charset="0"/>
                        </a:rPr>
                        <a:t>0.72% 0.58%</a:t>
                      </a:r>
                      <a:r>
                        <a:rPr lang="en-US" sz="100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a:effectLst/>
                          <a:latin typeface="Arial" panose="020B0604020202020204" pitchFamily="34" charset="0"/>
                        </a:rPr>
                        <a:t>1.73% 1.39%</a:t>
                      </a:r>
                      <a:r>
                        <a:rPr lang="en-US" sz="100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dirty="0">
                          <a:solidFill>
                            <a:srgbClr val="FF0000"/>
                          </a:solidFill>
                          <a:effectLst/>
                          <a:latin typeface="Arial" panose="020B0604020202020204" pitchFamily="34" charset="0"/>
                        </a:rPr>
                        <a:t>(0.91%) (0.91%)</a:t>
                      </a:r>
                      <a:r>
                        <a:rPr lang="en-US" sz="100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dirty="0">
                          <a:solidFill>
                            <a:srgbClr val="FF0000"/>
                          </a:solidFill>
                          <a:effectLst/>
                          <a:latin typeface="Arial" panose="020B0604020202020204" pitchFamily="34" charset="0"/>
                        </a:rPr>
                        <a:t>(0.45%) (0.45%)</a:t>
                      </a:r>
                      <a:r>
                        <a:rPr lang="en-US" sz="100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a:effectLst/>
                          <a:latin typeface="Arial" panose="020B0604020202020204" pitchFamily="34" charset="0"/>
                        </a:rPr>
                        <a:t>5.86% 4.43%</a:t>
                      </a:r>
                      <a:r>
                        <a:rPr lang="en-US" sz="1000">
                          <a:effectLst/>
                          <a:latin typeface="Arial" panose="020B0604020202020204" pitchFamily="34" charset="0"/>
                        </a:rPr>
                        <a:t>*</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a:effectLst/>
                          <a:latin typeface="Arial" panose="020B0604020202020204" pitchFamily="34" charset="0"/>
                        </a:rPr>
                        <a:t>1,079.4 1,060.2</a:t>
                      </a:r>
                      <a:r>
                        <a:rPr lang="en-US" sz="1000">
                          <a:effectLst/>
                          <a:latin typeface="Arial" panose="020B0604020202020204" pitchFamily="34" charset="0"/>
                        </a:rPr>
                        <a:t>*</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8051">
                <a:tc>
                  <a:txBody>
                    <a:bodyPr/>
                    <a:lstStyle/>
                    <a:p>
                      <a:pPr algn="ctr"/>
                      <a:r>
                        <a:rPr lang="en-US" sz="1000" b="1">
                          <a:solidFill>
                            <a:srgbClr val="FFFFFF"/>
                          </a:solidFill>
                          <a:effectLst/>
                          <a:latin typeface="Arial" panose="020B0604020202020204" pitchFamily="34" charset="0"/>
                        </a:rPr>
                        <a:t>2014</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1000" b="1">
                          <a:effectLst/>
                          <a:latin typeface="Arial" panose="020B0604020202020204" pitchFamily="34" charset="0"/>
                        </a:rPr>
                        <a:t>1.89% 1.79%</a:t>
                      </a:r>
                      <a:r>
                        <a:rPr lang="en-US" sz="100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a:effectLst/>
                          <a:latin typeface="Arial" panose="020B0604020202020204" pitchFamily="34" charset="0"/>
                        </a:rPr>
                        <a:t>1.03% 0.83%</a:t>
                      </a:r>
                      <a:r>
                        <a:rPr lang="en-US" sz="100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solidFill>
                            <a:srgbClr val="FF0000"/>
                          </a:solidFill>
                          <a:effectLst/>
                          <a:latin typeface="Arial" panose="020B0604020202020204" pitchFamily="34" charset="0"/>
                        </a:rPr>
                        <a:t>(0.05%) (0.05%)</a:t>
                      </a:r>
                      <a:r>
                        <a:rPr lang="en-US" sz="100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effectLst/>
                          <a:latin typeface="Arial" panose="020B0604020202020204" pitchFamily="34" charset="0"/>
                        </a:rPr>
                        <a:t>0.61% 0.50%</a:t>
                      </a:r>
                      <a:r>
                        <a:rPr lang="en-US" sz="100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smtClean="0">
                          <a:effectLst/>
                          <a:latin typeface="Arial" panose="020B0604020202020204" pitchFamily="34" charset="0"/>
                        </a:rPr>
                        <a:t>0.12</a:t>
                      </a:r>
                      <a:r>
                        <a:rPr lang="en-US" sz="1000" b="1" dirty="0">
                          <a:effectLst/>
                          <a:latin typeface="Arial" panose="020B0604020202020204" pitchFamily="34" charset="0"/>
                        </a:rPr>
                        <a:t>%  </a:t>
                      </a:r>
                      <a:r>
                        <a:rPr lang="en-US" sz="1000" b="1" dirty="0" smtClean="0">
                          <a:effectLst/>
                          <a:latin typeface="Arial" panose="020B0604020202020204" pitchFamily="34" charset="0"/>
                        </a:rPr>
                        <a:t>    0.10</a:t>
                      </a:r>
                      <a:r>
                        <a:rPr lang="en-US" sz="1000" b="1" dirty="0">
                          <a:effectLst/>
                          <a:latin typeface="Arial" panose="020B0604020202020204" pitchFamily="34" charset="0"/>
                        </a:rPr>
                        <a:t>%</a:t>
                      </a:r>
                      <a:r>
                        <a:rPr lang="en-US" sz="100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solidFill>
                            <a:srgbClr val="FF0000"/>
                          </a:solidFill>
                          <a:effectLst/>
                          <a:latin typeface="Arial" panose="020B0604020202020204" pitchFamily="34" charset="0"/>
                        </a:rPr>
                        <a:t>(0.74%) (0.74%)</a:t>
                      </a:r>
                      <a:r>
                        <a:rPr lang="en-US" sz="1000" b="1" dirty="0">
                          <a:effectLst/>
                          <a:latin typeface="Arial" panose="020B0604020202020204" pitchFamily="34" charset="0"/>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a:effectLst/>
                          <a:latin typeface="Arial" panose="020B0604020202020204" pitchFamily="34" charset="0"/>
                        </a:rPr>
                        <a:t>0.01% 0.01%</a:t>
                      </a:r>
                      <a:r>
                        <a:rPr lang="en-US" sz="100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solidFill>
                            <a:srgbClr val="FF0000"/>
                          </a:solidFill>
                          <a:effectLst/>
                          <a:latin typeface="Arial" panose="020B0604020202020204" pitchFamily="34" charset="0"/>
                        </a:rPr>
                        <a:t>(0.44%) (0.44%)</a:t>
                      </a:r>
                      <a:r>
                        <a:rPr lang="en-US" sz="1000" b="1" dirty="0">
                          <a:effectLst/>
                          <a:latin typeface="Arial" panose="020B0604020202020204" pitchFamily="34" charset="0"/>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solidFill>
                            <a:srgbClr val="FF0000"/>
                          </a:solidFill>
                          <a:effectLst/>
                          <a:latin typeface="Arial" panose="020B0604020202020204" pitchFamily="34" charset="0"/>
                        </a:rPr>
                        <a:t>(0.68%) (0.68%)</a:t>
                      </a:r>
                      <a:r>
                        <a:rPr lang="en-US" sz="100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a:effectLst/>
                          <a:latin typeface="Arial" panose="020B0604020202020204" pitchFamily="34" charset="0"/>
                        </a:rPr>
                        <a:t>2.37% 2.27%</a:t>
                      </a:r>
                      <a:r>
                        <a:rPr lang="en-US" sz="100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a:effectLst/>
                          <a:latin typeface="Arial" panose="020B0604020202020204" pitchFamily="34" charset="0"/>
                        </a:rPr>
                        <a:t>1.06% 0.84%*</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dirty="0">
                          <a:solidFill>
                            <a:srgbClr val="FF0000"/>
                          </a:solidFill>
                          <a:effectLst/>
                          <a:latin typeface="Arial" panose="020B0604020202020204" pitchFamily="34" charset="0"/>
                        </a:rPr>
                        <a:t>(1.95%) (1.95%)</a:t>
                      </a:r>
                      <a:r>
                        <a:rPr lang="en-US" sz="100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a:effectLst/>
                          <a:latin typeface="Arial" panose="020B0604020202020204" pitchFamily="34" charset="0"/>
                        </a:rPr>
                        <a:t>3.18% 2.42%</a:t>
                      </a:r>
                      <a:r>
                        <a:rPr lang="en-US" sz="100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a:effectLst/>
                          <a:latin typeface="Arial" panose="020B0604020202020204" pitchFamily="34" charset="0"/>
                        </a:rPr>
                        <a:t>1,113.7 1,085.8</a:t>
                      </a:r>
                      <a:r>
                        <a:rPr lang="en-US" sz="100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8051">
                <a:tc>
                  <a:txBody>
                    <a:bodyPr/>
                    <a:lstStyle/>
                    <a:p>
                      <a:pPr algn="ctr"/>
                      <a:r>
                        <a:rPr lang="en-US" sz="1000" b="1">
                          <a:solidFill>
                            <a:srgbClr val="FFFFFF"/>
                          </a:solidFill>
                          <a:effectLst/>
                          <a:latin typeface="Arial" panose="020B0604020202020204" pitchFamily="34" charset="0"/>
                        </a:rPr>
                        <a:t>2015</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1000" b="1">
                          <a:effectLst/>
                          <a:latin typeface="Arial" panose="020B0604020202020204" pitchFamily="34" charset="0"/>
                        </a:rPr>
                        <a:t>1.40% 1.40%*</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a:effectLst/>
                          <a:latin typeface="Arial" panose="020B0604020202020204" pitchFamily="34" charset="0"/>
                        </a:rPr>
                        <a:t>3.84% 3.19%*</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a:effectLst/>
                          <a:latin typeface="Arial" panose="020B0604020202020204" pitchFamily="34" charset="0"/>
                        </a:rPr>
                        <a:t>0.95% 0.76%</a:t>
                      </a:r>
                      <a:r>
                        <a:rPr lang="en-US" sz="100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a:effectLst/>
                          <a:latin typeface="Arial" panose="020B0604020202020204" pitchFamily="34" charset="0"/>
                        </a:rPr>
                        <a:t>0.63% 0.51%*</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solidFill>
                            <a:srgbClr val="FF0000"/>
                          </a:solidFill>
                          <a:effectLst/>
                          <a:latin typeface="Arial" panose="020B0604020202020204" pitchFamily="34" charset="0"/>
                        </a:rPr>
                        <a:t>(0.54%) (0.54%)</a:t>
                      </a:r>
                      <a:r>
                        <a:rPr lang="en-US" sz="100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solidFill>
                            <a:srgbClr val="FF0000"/>
                          </a:solidFill>
                          <a:effectLst/>
                          <a:latin typeface="Arial" panose="020B0604020202020204" pitchFamily="34" charset="0"/>
                        </a:rPr>
                        <a:t>(0.33%) (0.33%)</a:t>
                      </a:r>
                      <a:r>
                        <a:rPr lang="en-US" sz="100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effectLst/>
                          <a:latin typeface="Arial" panose="020B0604020202020204" pitchFamily="34" charset="0"/>
                        </a:rPr>
                        <a:t>2.05% 1.82%*</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effectLst/>
                          <a:latin typeface="Arial" panose="020B0604020202020204" pitchFamily="34" charset="0"/>
                        </a:rPr>
                        <a:t>0.64% 0.51%*</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effectLst/>
                          <a:latin typeface="Arial" panose="020B0604020202020204" pitchFamily="34" charset="0"/>
                        </a:rPr>
                        <a:t>2.13% 1.71%*</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dirty="0">
                          <a:effectLst/>
                          <a:latin typeface="Arial" panose="020B0604020202020204" pitchFamily="34" charset="0"/>
                        </a:rPr>
                        <a:t>0.01% 0.01%</a:t>
                      </a:r>
                      <a:r>
                        <a:rPr lang="en-US" sz="100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dirty="0">
                          <a:solidFill>
                            <a:srgbClr val="FF0000"/>
                          </a:solidFill>
                          <a:effectLst/>
                          <a:latin typeface="Arial" panose="020B0604020202020204" pitchFamily="34" charset="0"/>
                        </a:rPr>
                        <a:t>(1.38%) (1.38%)</a:t>
                      </a:r>
                      <a:r>
                        <a:rPr lang="en-US" sz="100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dirty="0">
                          <a:solidFill>
                            <a:srgbClr val="FF0000"/>
                          </a:solidFill>
                          <a:effectLst/>
                          <a:latin typeface="Arial" panose="020B0604020202020204" pitchFamily="34" charset="0"/>
                        </a:rPr>
                        <a:t>(0.20%) (0.20%)</a:t>
                      </a:r>
                      <a:r>
                        <a:rPr lang="en-US" sz="1000" dirty="0">
                          <a:effectLst/>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a:effectLst/>
                          <a:latin typeface="Arial" panose="020B0604020202020204" pitchFamily="34" charset="0"/>
                        </a:rPr>
                        <a:t>9.46% 7.59%*</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b="1">
                          <a:effectLst/>
                          <a:latin typeface="Arial" panose="020B0604020202020204" pitchFamily="34" charset="0"/>
                        </a:rPr>
                        <a:t>1,219.1 1,168.3*</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8051">
                <a:tc>
                  <a:txBody>
                    <a:bodyPr/>
                    <a:lstStyle/>
                    <a:p>
                      <a:pPr algn="ctr"/>
                      <a:r>
                        <a:rPr lang="en-US" sz="1000" b="1" dirty="0">
                          <a:solidFill>
                            <a:srgbClr val="FFFFFF"/>
                          </a:solidFill>
                          <a:effectLst/>
                          <a:latin typeface="Arial" panose="020B0604020202020204" pitchFamily="34" charset="0"/>
                        </a:rPr>
                        <a:t>2016</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1000" b="1" dirty="0">
                          <a:effectLst/>
                          <a:latin typeface="Arial" panose="020B0604020202020204" pitchFamily="34" charset="0"/>
                        </a:rPr>
                        <a:t>1.30% 1.30%*</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a:effectLst/>
                          <a:latin typeface="Arial" panose="020B0604020202020204" pitchFamily="34" charset="0"/>
                        </a:rPr>
                        <a:t>2.12% 1.76%*</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a:effectLst/>
                          <a:latin typeface="Arial" panose="020B0604020202020204" pitchFamily="34" charset="0"/>
                        </a:rPr>
                        <a:t>1.14% 0.91%*</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solidFill>
                            <a:srgbClr val="FF0000"/>
                          </a:solidFill>
                          <a:effectLst/>
                          <a:latin typeface="Arial" panose="020B0604020202020204" pitchFamily="34" charset="0"/>
                        </a:rPr>
                        <a:t>(0.18%) (0.18%)</a:t>
                      </a:r>
                      <a:r>
                        <a:rPr lang="en-US" sz="1000" b="1" dirty="0">
                          <a:effectLst/>
                          <a:latin typeface="Arial" panose="020B0604020202020204" pitchFamily="34" charset="0"/>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a:effectLst/>
                          <a:latin typeface="Arial" panose="020B0604020202020204" pitchFamily="34" charset="0"/>
                        </a:rPr>
                        <a:t>1.31% 1.09%*</a:t>
                      </a: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b="1" dirty="0">
                          <a:solidFill>
                            <a:srgbClr val="FF0000"/>
                          </a:solidFill>
                          <a:effectLst/>
                          <a:latin typeface="Arial" panose="020B0604020202020204" pitchFamily="34" charset="0"/>
                        </a:rPr>
                        <a:t>(0.28%) (</a:t>
                      </a:r>
                      <a:r>
                        <a:rPr lang="en-US" sz="1000" b="1" dirty="0" smtClean="0">
                          <a:solidFill>
                            <a:srgbClr val="FF0000"/>
                          </a:solidFill>
                          <a:effectLst/>
                          <a:latin typeface="Arial" panose="020B0604020202020204" pitchFamily="34" charset="0"/>
                        </a:rPr>
                        <a:t>0.28%)</a:t>
                      </a:r>
                      <a:r>
                        <a:rPr lang="en-US" sz="1000" b="1" dirty="0" smtClean="0">
                          <a:effectLst/>
                          <a:latin typeface="Arial" panose="020B0604020202020204" pitchFamily="34" charset="0"/>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rgbClr val="FF0000"/>
                          </a:solidFill>
                          <a:effectLst/>
                          <a:latin typeface="+mn-lt"/>
                          <a:ea typeface="+mn-ea"/>
                          <a:cs typeface="+mn-cs"/>
                        </a:rPr>
                        <a:t>(0.26%) (0.26%)</a:t>
                      </a:r>
                      <a:r>
                        <a:rPr kumimoji="0" lang="en-US" sz="1000" b="0" i="0" kern="1200" dirty="0" smtClean="0">
                          <a:solidFill>
                            <a:schemeClr val="tx1"/>
                          </a:solidFill>
                          <a:effectLst/>
                          <a:latin typeface="+mn-lt"/>
                          <a:ea typeface="+mn-ea"/>
                          <a:cs typeface="+mn-cs"/>
                        </a:rPr>
                        <a:t>*</a:t>
                      </a:r>
                      <a:r>
                        <a:rPr lang="en-US" sz="1000" dirty="0">
                          <a:effectLst/>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1000" dirty="0">
                          <a:effectLst/>
                        </a:rPr>
                        <a:t> </a:t>
                      </a:r>
                      <a:r>
                        <a:rPr kumimoji="0" lang="en-US" sz="1000" b="1" i="0" kern="1200" dirty="0" smtClean="0">
                          <a:solidFill>
                            <a:schemeClr val="tx1"/>
                          </a:solidFill>
                          <a:effectLst/>
                          <a:latin typeface="+mn-lt"/>
                          <a:ea typeface="+mn-ea"/>
                          <a:cs typeface="+mn-cs"/>
                        </a:rPr>
                        <a:t>0.07% 0.07%</a:t>
                      </a:r>
                      <a:r>
                        <a:rPr kumimoji="0" lang="en-US" sz="1000" b="0" i="0" kern="1200" dirty="0" smtClean="0">
                          <a:solidFill>
                            <a:schemeClr val="tx1"/>
                          </a:solidFill>
                          <a:effectLst/>
                          <a:latin typeface="+mn-lt"/>
                          <a:ea typeface="+mn-ea"/>
                          <a:cs typeface="+mn-cs"/>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chemeClr val="tx1"/>
                          </a:solidFill>
                          <a:effectLst/>
                          <a:latin typeface="+mn-lt"/>
                          <a:ea typeface="+mn-ea"/>
                          <a:cs typeface="+mn-cs"/>
                        </a:rPr>
                        <a:t>0.25% 0.25%</a:t>
                      </a:r>
                      <a:r>
                        <a:rPr kumimoji="0" lang="en-US" sz="1000" b="0" i="0" kern="1200" dirty="0" smtClean="0">
                          <a:solidFill>
                            <a:schemeClr val="tx1"/>
                          </a:solidFill>
                          <a:effectLst/>
                          <a:latin typeface="+mn-lt"/>
                          <a:ea typeface="+mn-ea"/>
                          <a:cs typeface="+mn-cs"/>
                        </a:rPr>
                        <a:t>*</a:t>
                      </a:r>
                      <a:r>
                        <a:rPr lang="en-US" sz="1000" dirty="0">
                          <a:effectLst/>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1000" b="1" i="0" kern="1200" dirty="0" smtClean="0">
                          <a:solidFill>
                            <a:srgbClr val="FF0000"/>
                          </a:solidFill>
                          <a:effectLst/>
                          <a:latin typeface="+mn-lt"/>
                          <a:ea typeface="+mn-ea"/>
                          <a:cs typeface="+mn-cs"/>
                        </a:rPr>
                        <a:t>(1.76%) (1.76%)</a:t>
                      </a:r>
                      <a:r>
                        <a:rPr kumimoji="0" lang="en-US" sz="1000" b="1" i="0" kern="1200" dirty="0" smtClean="0">
                          <a:solidFill>
                            <a:schemeClr val="tx1"/>
                          </a:solidFill>
                          <a:effectLst/>
                          <a:latin typeface="+mn-lt"/>
                          <a:ea typeface="+mn-ea"/>
                          <a:cs typeface="+mn-cs"/>
                        </a:rPr>
                        <a:t>*</a:t>
                      </a:r>
                      <a:r>
                        <a:rPr lang="en-US" sz="1000" dirty="0">
                          <a:effectLst/>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dirty="0">
                          <a:effectLst/>
                        </a:rPr>
                        <a:t> </a:t>
                      </a:r>
                      <a:r>
                        <a:rPr kumimoji="0" lang="en-US" sz="1000" b="1" i="0" kern="1200" dirty="0" smtClean="0">
                          <a:solidFill>
                            <a:schemeClr val="tx1"/>
                          </a:solidFill>
                          <a:effectLst/>
                          <a:latin typeface="+mn-lt"/>
                          <a:ea typeface="+mn-ea"/>
                          <a:cs typeface="+mn-cs"/>
                        </a:rPr>
                        <a:t>1.08% 1.08%*</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1000" dirty="0">
                          <a:effectLst/>
                        </a:rPr>
                        <a:t> </a:t>
                      </a:r>
                      <a:r>
                        <a:rPr kumimoji="0" lang="en-US" sz="1000" b="1" i="0" kern="1200" dirty="0" smtClean="0">
                          <a:solidFill>
                            <a:schemeClr val="tx1"/>
                          </a:solidFill>
                          <a:effectLst/>
                          <a:latin typeface="+mn-lt"/>
                          <a:ea typeface="+mn-ea"/>
                          <a:cs typeface="+mn-cs"/>
                        </a:rPr>
                        <a:t>0.12% 0.12%*</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1000" b="1" i="0" kern="1200" dirty="0" smtClean="0">
                          <a:solidFill>
                            <a:schemeClr val="tx1"/>
                          </a:solidFill>
                          <a:effectLst/>
                          <a:latin typeface="+mn-lt"/>
                          <a:ea typeface="+mn-ea"/>
                          <a:cs typeface="+mn-cs"/>
                        </a:rPr>
                        <a:t>4.94% 4.10%*</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1000" b="1" i="0" kern="1200" dirty="0" smtClean="0">
                          <a:solidFill>
                            <a:schemeClr val="tx1"/>
                          </a:solidFill>
                          <a:effectLst/>
                          <a:latin typeface="+mn-lt"/>
                          <a:ea typeface="+mn-ea"/>
                          <a:cs typeface="+mn-cs"/>
                        </a:rPr>
                        <a:t>1,279.3 1,216.2</a:t>
                      </a:r>
                      <a:r>
                        <a:rPr kumimoji="0" lang="en-US" sz="1000" b="0" i="0" kern="1200" dirty="0" smtClean="0">
                          <a:solidFill>
                            <a:schemeClr val="tx1"/>
                          </a:solidFill>
                          <a:effectLst/>
                          <a:latin typeface="+mn-lt"/>
                          <a:ea typeface="+mn-ea"/>
                          <a:cs typeface="+mn-cs"/>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805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rgbClr val="FFFFFF"/>
                          </a:solidFill>
                          <a:effectLst/>
                          <a:latin typeface="Arial" panose="020B0604020202020204" pitchFamily="34" charset="0"/>
                        </a:rPr>
                        <a:t>2017</a:t>
                      </a:r>
                      <a:endParaRPr lang="en-US" sz="1000" dirty="0" smtClean="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1000" b="1" i="0" kern="1200" dirty="0" smtClean="0">
                          <a:solidFill>
                            <a:schemeClr val="tx1"/>
                          </a:solidFill>
                          <a:effectLst/>
                          <a:latin typeface="+mn-lt"/>
                          <a:ea typeface="+mn-ea"/>
                          <a:cs typeface="+mn-cs"/>
                        </a:rPr>
                        <a:t>1.02% 0.98%*</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chemeClr val="tx1"/>
                          </a:solidFill>
                          <a:effectLst/>
                          <a:latin typeface="+mn-lt"/>
                          <a:ea typeface="+mn-ea"/>
                          <a:cs typeface="+mn-cs"/>
                        </a:rPr>
                        <a:t>0.82% 0.66%*</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rgbClr val="FF0000"/>
                          </a:solidFill>
                          <a:effectLst/>
                          <a:latin typeface="+mn-lt"/>
                          <a:ea typeface="+mn-ea"/>
                          <a:cs typeface="+mn-cs"/>
                        </a:rPr>
                        <a:t>(0.21%) (0.21%)</a:t>
                      </a:r>
                      <a:r>
                        <a:rPr kumimoji="0" lang="en-US" sz="1000" b="1" i="0" kern="1200" dirty="0" smtClean="0">
                          <a:solidFill>
                            <a:schemeClr val="tx1"/>
                          </a:solidFill>
                          <a:effectLst/>
                          <a:latin typeface="+mn-lt"/>
                          <a:ea typeface="+mn-ea"/>
                          <a:cs typeface="+mn-cs"/>
                        </a:rPr>
                        <a:t>*</a:t>
                      </a:r>
                      <a:endParaRPr lang="en-US" sz="1000" dirty="0">
                        <a:solidFill>
                          <a:srgbClr val="FF0000"/>
                        </a:solidFill>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rgbClr val="FF0000"/>
                          </a:solidFill>
                          <a:effectLst/>
                          <a:latin typeface="+mn-lt"/>
                          <a:ea typeface="+mn-ea"/>
                          <a:cs typeface="+mn-cs"/>
                        </a:rPr>
                        <a:t>(1.61%) (1.61%)</a:t>
                      </a:r>
                      <a:r>
                        <a:rPr kumimoji="0" lang="en-US" sz="1000" b="1" i="0" kern="1200" dirty="0" smtClean="0">
                          <a:solidFill>
                            <a:schemeClr val="tx1"/>
                          </a:solidFill>
                          <a:effectLst/>
                          <a:latin typeface="+mn-lt"/>
                          <a:ea typeface="+mn-ea"/>
                          <a:cs typeface="+mn-cs"/>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chemeClr val="tx1"/>
                          </a:solidFill>
                          <a:effectLst/>
                          <a:latin typeface="+mn-lt"/>
                          <a:ea typeface="+mn-ea"/>
                          <a:cs typeface="+mn-cs"/>
                        </a:rPr>
                        <a:t>1.19% 1.19%*</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rgbClr val="FF0000"/>
                          </a:solidFill>
                          <a:effectLst/>
                          <a:latin typeface="+mn-lt"/>
                          <a:ea typeface="+mn-ea"/>
                          <a:cs typeface="+mn-cs"/>
                        </a:rPr>
                        <a:t>(0.18%) (0.18%)</a:t>
                      </a:r>
                      <a:r>
                        <a:rPr kumimoji="0" lang="en-US" sz="1000" b="1" i="0" kern="1200" dirty="0" smtClean="0">
                          <a:solidFill>
                            <a:schemeClr val="tx1"/>
                          </a:solidFill>
                          <a:effectLst/>
                          <a:latin typeface="+mn-lt"/>
                          <a:ea typeface="+mn-ea"/>
                          <a:cs typeface="+mn-cs"/>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rgbClr val="FF0000"/>
                          </a:solidFill>
                          <a:effectLst/>
                          <a:latin typeface="+mn-lt"/>
                          <a:ea typeface="+mn-ea"/>
                          <a:cs typeface="+mn-cs"/>
                        </a:rPr>
                        <a:t>(2.12%) (2.12%)</a:t>
                      </a:r>
                      <a:r>
                        <a:rPr kumimoji="0" lang="en-US" sz="1000" b="1" i="0" kern="1200" dirty="0" smtClean="0">
                          <a:solidFill>
                            <a:schemeClr val="tx1"/>
                          </a:solidFill>
                          <a:effectLst/>
                          <a:latin typeface="+mn-lt"/>
                          <a:ea typeface="+mn-ea"/>
                          <a:cs typeface="+mn-cs"/>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rgbClr val="FF0000"/>
                          </a:solidFill>
                          <a:effectLst/>
                          <a:latin typeface="+mn-lt"/>
                          <a:ea typeface="+mn-ea"/>
                          <a:cs typeface="+mn-cs"/>
                        </a:rPr>
                        <a:t>(0.11%) (0.11%)</a:t>
                      </a:r>
                      <a:r>
                        <a:rPr kumimoji="0" lang="en-US" sz="1000" b="1" i="0" kern="1200" dirty="0" smtClean="0">
                          <a:solidFill>
                            <a:schemeClr val="tx1"/>
                          </a:solidFill>
                          <a:effectLst/>
                          <a:latin typeface="+mn-lt"/>
                          <a:ea typeface="+mn-ea"/>
                          <a:cs typeface="+mn-cs"/>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chemeClr val="tx1"/>
                          </a:solidFill>
                          <a:effectLst/>
                          <a:latin typeface="+mn-lt"/>
                          <a:ea typeface="+mn-ea"/>
                          <a:cs typeface="+mn-cs"/>
                        </a:rPr>
                        <a:t>0.19% 0.19%*</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1000" b="1" i="0" kern="1200" dirty="0" smtClean="0">
                          <a:solidFill>
                            <a:schemeClr val="tx1"/>
                          </a:solidFill>
                          <a:effectLst/>
                          <a:latin typeface="+mn-lt"/>
                          <a:ea typeface="+mn-ea"/>
                          <a:cs typeface="+mn-cs"/>
                        </a:rPr>
                        <a:t>0.41% 0.41%*</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1000" b="1" i="0" kern="1200" dirty="0" smtClean="0">
                          <a:solidFill>
                            <a:schemeClr val="tx1"/>
                          </a:solidFill>
                          <a:effectLst/>
                          <a:latin typeface="+mn-lt"/>
                          <a:ea typeface="+mn-ea"/>
                          <a:cs typeface="+mn-cs"/>
                        </a:rPr>
                        <a:t>0.48% 0.48%*</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1000" b="1" i="0" kern="1200" dirty="0" smtClean="0">
                          <a:solidFill>
                            <a:schemeClr val="tx1"/>
                          </a:solidFill>
                          <a:effectLst/>
                          <a:latin typeface="+mn-lt"/>
                          <a:ea typeface="+mn-ea"/>
                          <a:cs typeface="+mn-cs"/>
                        </a:rPr>
                        <a:t>1.32% 1.32%*</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1000" b="1" i="0" kern="1200" dirty="0" smtClean="0">
                          <a:solidFill>
                            <a:schemeClr val="tx1"/>
                          </a:solidFill>
                          <a:effectLst/>
                          <a:latin typeface="+mn-lt"/>
                          <a:ea typeface="+mn-ea"/>
                          <a:cs typeface="+mn-cs"/>
                        </a:rPr>
                        <a:t>1.14% 0.93%*</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1000" b="1" i="0" kern="1200" dirty="0" smtClean="0">
                          <a:solidFill>
                            <a:schemeClr val="tx1"/>
                          </a:solidFill>
                          <a:effectLst/>
                          <a:latin typeface="+mn-lt"/>
                          <a:ea typeface="+mn-ea"/>
                          <a:cs typeface="+mn-cs"/>
                        </a:rPr>
                        <a:t>1,293.9 1,227.6*</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805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rgbClr val="FFFFFF"/>
                          </a:solidFill>
                          <a:effectLst/>
                          <a:latin typeface="Arial" panose="020B0604020202020204" pitchFamily="34" charset="0"/>
                        </a:rPr>
                        <a:t>2018</a:t>
                      </a:r>
                      <a:endParaRPr lang="en-US" sz="1000" dirty="0" smtClean="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1000" b="1" i="0" kern="1200" dirty="0" smtClean="0">
                          <a:solidFill>
                            <a:schemeClr val="tx1"/>
                          </a:solidFill>
                          <a:effectLst/>
                          <a:latin typeface="+mn-lt"/>
                          <a:ea typeface="+mn-ea"/>
                          <a:cs typeface="+mn-cs"/>
                        </a:rPr>
                        <a:t>0.53% 0.53%*</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chemeClr val="tx1"/>
                          </a:solidFill>
                          <a:effectLst/>
                          <a:latin typeface="+mn-lt"/>
                          <a:ea typeface="+mn-ea"/>
                          <a:cs typeface="+mn-cs"/>
                        </a:rPr>
                        <a:t>0.29% 0.26%*</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chemeClr val="tx1"/>
                          </a:solidFill>
                          <a:effectLst/>
                          <a:latin typeface="+mn-lt"/>
                          <a:ea typeface="+mn-ea"/>
                          <a:cs typeface="+mn-cs"/>
                        </a:rPr>
                        <a:t>0.15% 0.12%*</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rgbClr val="FF0000"/>
                          </a:solidFill>
                          <a:effectLst/>
                          <a:latin typeface="+mn-lt"/>
                          <a:ea typeface="+mn-ea"/>
                          <a:cs typeface="+mn-cs"/>
                        </a:rPr>
                        <a:t>(1.22%) (1.22%)</a:t>
                      </a:r>
                      <a:r>
                        <a:rPr kumimoji="0" lang="en-US" sz="1000" b="1" i="0" kern="1200" dirty="0" smtClean="0">
                          <a:solidFill>
                            <a:schemeClr val="tx1"/>
                          </a:solidFill>
                          <a:effectLst/>
                          <a:latin typeface="+mn-lt"/>
                          <a:ea typeface="+mn-ea"/>
                          <a:cs typeface="+mn-cs"/>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chemeClr val="tx1"/>
                          </a:solidFill>
                          <a:effectLst/>
                          <a:latin typeface="+mn-lt"/>
                          <a:ea typeface="+mn-ea"/>
                          <a:cs typeface="+mn-cs"/>
                        </a:rPr>
                        <a:t>0.30% 0.30%*</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chemeClr val="tx1"/>
                          </a:solidFill>
                          <a:effectLst/>
                          <a:latin typeface="+mn-lt"/>
                          <a:ea typeface="+mn-ea"/>
                          <a:cs typeface="+mn-cs"/>
                        </a:rPr>
                        <a:t>0.96% 0.96%*</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chemeClr val="tx1"/>
                          </a:solidFill>
                          <a:effectLst/>
                          <a:latin typeface="+mn-lt"/>
                          <a:ea typeface="+mn-ea"/>
                          <a:cs typeface="+mn-cs"/>
                        </a:rPr>
                        <a:t>1.17% 0.93%*</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rgbClr val="FF0000"/>
                          </a:solidFill>
                          <a:effectLst/>
                          <a:latin typeface="+mn-lt"/>
                          <a:ea typeface="+mn-ea"/>
                          <a:cs typeface="+mn-cs"/>
                        </a:rPr>
                        <a:t>(0.97%) (0.97%)</a:t>
                      </a:r>
                      <a:r>
                        <a:rPr kumimoji="0" lang="en-US" sz="1000" b="1" i="0" kern="1200" dirty="0" smtClean="0">
                          <a:solidFill>
                            <a:schemeClr val="tx1"/>
                          </a:solidFill>
                          <a:effectLst/>
                          <a:latin typeface="+mn-lt"/>
                          <a:ea typeface="+mn-ea"/>
                          <a:cs typeface="+mn-cs"/>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chemeClr val="tx1"/>
                          </a:solidFill>
                          <a:effectLst/>
                          <a:latin typeface="+mn-lt"/>
                          <a:ea typeface="+mn-ea"/>
                          <a:cs typeface="+mn-cs"/>
                        </a:rPr>
                        <a:t>0.49% 0.49%*</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1000" b="1" i="0" kern="1200" dirty="0" smtClean="0">
                          <a:solidFill>
                            <a:schemeClr val="tx1"/>
                          </a:solidFill>
                          <a:effectLst/>
                          <a:latin typeface="+mn-lt"/>
                          <a:ea typeface="+mn-ea"/>
                          <a:cs typeface="+mn-cs"/>
                        </a:rPr>
                        <a:t>1.04% 0.93%*</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1000" b="1" i="0" kern="1200" dirty="0" smtClean="0">
                          <a:solidFill>
                            <a:srgbClr val="FF0000"/>
                          </a:solidFill>
                          <a:effectLst/>
                          <a:latin typeface="+mn-lt"/>
                          <a:ea typeface="+mn-ea"/>
                          <a:cs typeface="+mn-cs"/>
                        </a:rPr>
                        <a:t>(2.63%) (2.63%)</a:t>
                      </a:r>
                      <a:r>
                        <a:rPr kumimoji="0" lang="en-US" sz="1000" b="1" i="0" kern="1200" dirty="0" smtClean="0">
                          <a:solidFill>
                            <a:schemeClr val="tx1"/>
                          </a:solidFill>
                          <a:effectLst/>
                          <a:latin typeface="+mn-lt"/>
                          <a:ea typeface="+mn-ea"/>
                          <a:cs typeface="+mn-cs"/>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1000" b="1" i="0" kern="1200" dirty="0" smtClean="0">
                          <a:solidFill>
                            <a:srgbClr val="FF0000"/>
                          </a:solidFill>
                          <a:effectLst/>
                          <a:latin typeface="+mn-lt"/>
                          <a:ea typeface="+mn-ea"/>
                          <a:cs typeface="+mn-cs"/>
                        </a:rPr>
                        <a:t>(0.64%) (0.64%)</a:t>
                      </a:r>
                      <a:r>
                        <a:rPr kumimoji="0" lang="en-US" sz="1000" b="1" i="0" kern="1200" dirty="0" smtClean="0">
                          <a:solidFill>
                            <a:schemeClr val="tx1"/>
                          </a:solidFill>
                          <a:effectLst/>
                          <a:latin typeface="+mn-lt"/>
                          <a:ea typeface="+mn-ea"/>
                          <a:cs typeface="+mn-cs"/>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1000" b="1" i="0" kern="1200" dirty="0" smtClean="0">
                          <a:solidFill>
                            <a:srgbClr val="FF0000"/>
                          </a:solidFill>
                          <a:effectLst/>
                          <a:latin typeface="+mn-lt"/>
                          <a:ea typeface="+mn-ea"/>
                          <a:cs typeface="+mn-cs"/>
                        </a:rPr>
                        <a:t>(0.59%) (0.99%)</a:t>
                      </a:r>
                      <a:r>
                        <a:rPr kumimoji="0" lang="en-US" sz="1000" b="1" i="0" kern="1200" dirty="0" smtClean="0">
                          <a:solidFill>
                            <a:schemeClr val="tx1"/>
                          </a:solidFill>
                          <a:effectLst/>
                          <a:latin typeface="+mn-lt"/>
                          <a:ea typeface="+mn-ea"/>
                          <a:cs typeface="+mn-cs"/>
                        </a:rPr>
                        <a:t>*</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1000" b="1" i="0" kern="1200" dirty="0" smtClean="0">
                          <a:solidFill>
                            <a:schemeClr val="tx1"/>
                          </a:solidFill>
                          <a:effectLst/>
                          <a:latin typeface="+mn-lt"/>
                          <a:ea typeface="+mn-ea"/>
                          <a:cs typeface="+mn-cs"/>
                        </a:rPr>
                        <a:t>1,286.3 1,215.5*</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805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rgbClr val="FFFFFF"/>
                          </a:solidFill>
                          <a:effectLst/>
                          <a:latin typeface="Arial" panose="020B0604020202020204" pitchFamily="34" charset="0"/>
                        </a:rPr>
                        <a:t>2019</a:t>
                      </a:r>
                      <a:endParaRPr lang="en-US" sz="1000" dirty="0" smtClean="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1000" b="1" i="0" kern="1200" dirty="0" smtClean="0">
                          <a:solidFill>
                            <a:schemeClr val="tx1"/>
                          </a:solidFill>
                          <a:effectLst/>
                          <a:latin typeface="+mn-lt"/>
                          <a:ea typeface="+mn-ea"/>
                          <a:cs typeface="+mn-cs"/>
                        </a:rPr>
                        <a:t>1.43% 1.43%*</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1000" b="1" i="0" kern="1200" dirty="0" smtClean="0">
                          <a:solidFill>
                            <a:schemeClr val="tx1"/>
                          </a:solidFill>
                          <a:effectLst/>
                          <a:latin typeface="+mn-lt"/>
                          <a:ea typeface="+mn-ea"/>
                          <a:cs typeface="+mn-cs"/>
                        </a:rPr>
                        <a:t>0.61% 0.61%*</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100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1000" b="1" i="0" kern="1200" dirty="0" smtClean="0">
                          <a:solidFill>
                            <a:schemeClr val="tx1"/>
                          </a:solidFill>
                          <a:effectLst/>
                          <a:latin typeface="+mn-lt"/>
                          <a:ea typeface="+mn-ea"/>
                          <a:cs typeface="+mn-cs"/>
                        </a:rPr>
                        <a:t>2.05% 2.05%*</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1000" b="1" i="0" kern="1200" dirty="0" smtClean="0">
                          <a:solidFill>
                            <a:schemeClr val="tx1"/>
                          </a:solidFill>
                          <a:effectLst/>
                          <a:latin typeface="+mn-lt"/>
                          <a:ea typeface="+mn-ea"/>
                          <a:cs typeface="+mn-cs"/>
                        </a:rPr>
                        <a:t>1,312.6 1,240.4*</a:t>
                      </a:r>
                      <a:endParaRPr lang="en-US" sz="1000" dirty="0">
                        <a:effectLs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wipe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 12"/>
          <p:cNvGraphicFramePr/>
          <p:nvPr/>
        </p:nvGraphicFramePr>
        <p:xfrm>
          <a:off x="838200" y="685800"/>
          <a:ext cx="8153400" cy="362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a:xfrm>
            <a:off x="3159125" y="6477000"/>
            <a:ext cx="3282950" cy="244476"/>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11</a:t>
            </a:fld>
            <a:endParaRPr kumimoji="0" lang="en-US"/>
          </a:p>
        </p:txBody>
      </p:sp>
      <p:pic>
        <p:nvPicPr>
          <p:cNvPr id="7" name="Picture 6" descr="FXIA-VAMI.JPG"/>
          <p:cNvPicPr>
            <a:picLocks noChangeAspect="1"/>
          </p:cNvPicPr>
          <p:nvPr/>
        </p:nvPicPr>
        <p:blipFill>
          <a:blip r:embed="rId7" cstate="print"/>
          <a:stretch>
            <a:fillRect/>
          </a:stretch>
        </p:blipFill>
        <p:spPr>
          <a:xfrm>
            <a:off x="914400" y="1219200"/>
            <a:ext cx="3505200" cy="2214282"/>
          </a:xfrm>
          <a:prstGeom prst="rect">
            <a:avLst/>
          </a:prstGeom>
        </p:spPr>
      </p:pic>
      <p:pic>
        <p:nvPicPr>
          <p:cNvPr id="8" name="Picture 7" descr="FXIA-DailyVAMI.JPG"/>
          <p:cNvPicPr>
            <a:picLocks noChangeAspect="1"/>
          </p:cNvPicPr>
          <p:nvPr/>
        </p:nvPicPr>
        <p:blipFill>
          <a:blip r:embed="rId8" cstate="print"/>
          <a:stretch>
            <a:fillRect/>
          </a:stretch>
        </p:blipFill>
        <p:spPr>
          <a:xfrm>
            <a:off x="4800600" y="1219200"/>
            <a:ext cx="3505200" cy="2214282"/>
          </a:xfrm>
          <a:prstGeom prst="rect">
            <a:avLst/>
          </a:prstGeom>
        </p:spPr>
      </p:pic>
      <p:pic>
        <p:nvPicPr>
          <p:cNvPr id="9" name="Picture 8" descr="FXIA-DailyDD.JPG"/>
          <p:cNvPicPr>
            <a:picLocks noChangeAspect="1"/>
          </p:cNvPicPr>
          <p:nvPr/>
        </p:nvPicPr>
        <p:blipFill>
          <a:blip r:embed="rId9" cstate="print"/>
          <a:stretch>
            <a:fillRect/>
          </a:stretch>
        </p:blipFill>
        <p:spPr>
          <a:xfrm>
            <a:off x="914400" y="3505200"/>
            <a:ext cx="3505200" cy="1783976"/>
          </a:xfrm>
          <a:prstGeom prst="rect">
            <a:avLst/>
          </a:prstGeom>
        </p:spPr>
      </p:pic>
      <p:pic>
        <p:nvPicPr>
          <p:cNvPr id="10" name="Picture 9" descr="FXIA-12MonthRROR.JPG"/>
          <p:cNvPicPr>
            <a:picLocks noChangeAspect="1"/>
          </p:cNvPicPr>
          <p:nvPr/>
        </p:nvPicPr>
        <p:blipFill>
          <a:blip r:embed="rId10" cstate="print"/>
          <a:stretch>
            <a:fillRect/>
          </a:stretch>
        </p:blipFill>
        <p:spPr>
          <a:xfrm>
            <a:off x="4800600" y="3505200"/>
            <a:ext cx="3505200" cy="1783977"/>
          </a:xfrm>
          <a:prstGeom prst="rect">
            <a:avLst/>
          </a:prstGeom>
        </p:spPr>
      </p:pic>
      <p:sp>
        <p:nvSpPr>
          <p:cNvPr id="11" name="Rectangle 10"/>
          <p:cNvSpPr/>
          <p:nvPr/>
        </p:nvSpPr>
        <p:spPr>
          <a:xfrm>
            <a:off x="762000" y="5435025"/>
            <a:ext cx="8077200" cy="707886"/>
          </a:xfrm>
          <a:prstGeom prst="rect">
            <a:avLst/>
          </a:prstGeom>
        </p:spPr>
        <p:txBody>
          <a:bodyPr wrap="square">
            <a:spAutoFit/>
          </a:bodyPr>
          <a:lstStyle/>
          <a:p>
            <a:pPr algn="just"/>
            <a:r>
              <a:rPr lang="en-US" sz="800" dirty="0" smtClean="0"/>
              <a:t>HYPOTHETICAL OR SIMULATED PERFORMANCE RESULTS HAVE CERTAIN INHERENT LIMITATIONS. UNLIKE AN ACTUAL PERFORMANCE RECORD, SIMULATED RESULTS DO NOT REPRESENT ACTUAL TRADING. ALSO, SINCE THE TRADES HAVE NOT ACTUALLY BEEN EXECUTED, THE RESULTS MAY HAVE UNDER-OR-OVERCOMPENSATED FOR THE IMPACT, IF ANY, OF CERTAIN MARKET FACTORS, SUCH AS LACK OF LIQUIDITY. SIMULATED TRADING PLATFORMS IN GENERAL ARE ALSO SUBJECT TO THE FACT THAT THEY ARE DESIGNED WITH THE BENEFIT OF HINDSIGHT. NO REPRESENTATION IS BEING MADE THAT ANY ACCOUNT WILL OR IS LIKELY TO ACHIEVE PROFITS OR LOSSES SIMILAR TO THOSE SHOWN.</a:t>
            </a:r>
            <a:endParaRPr lang="en-US" sz="800" dirty="0"/>
          </a:p>
        </p:txBody>
      </p:sp>
      <p:pic>
        <p:nvPicPr>
          <p:cNvPr id="12" name="Picture 11" descr="back-arrow.bmp">
            <a:hlinkClick r:id="rId11" action="ppaction://hlinksldjump"/>
          </p:cNvPr>
          <p:cNvPicPr>
            <a:picLocks noChangeAspect="1"/>
          </p:cNvPicPr>
          <p:nvPr/>
        </p:nvPicPr>
        <p:blipFill>
          <a:blip r:embed="rId12" cstate="print"/>
          <a:stretch>
            <a:fillRect/>
          </a:stretch>
        </p:blipFill>
        <p:spPr>
          <a:xfrm>
            <a:off x="381000" y="6172200"/>
            <a:ext cx="333375" cy="333375"/>
          </a:xfrm>
          <a:prstGeom prst="rect">
            <a:avLst/>
          </a:prstGeom>
        </p:spPr>
      </p:pic>
      <p:sp>
        <p:nvSpPr>
          <p:cNvPr id="14" name="TextBox 13"/>
          <p:cNvSpPr txBox="1"/>
          <p:nvPr/>
        </p:nvSpPr>
        <p:spPr>
          <a:xfrm>
            <a:off x="762000" y="6172200"/>
            <a:ext cx="6553200" cy="246221"/>
          </a:xfrm>
          <a:prstGeom prst="rect">
            <a:avLst/>
          </a:prstGeom>
          <a:noFill/>
        </p:spPr>
        <p:txBody>
          <a:bodyPr wrap="square" rtlCol="0">
            <a:spAutoFit/>
          </a:bodyPr>
          <a:lstStyle/>
          <a:p>
            <a:r>
              <a:rPr lang="en-US" sz="1000" dirty="0" smtClean="0"/>
              <a:t>For more detailed back testing report please visit </a:t>
            </a:r>
            <a:r>
              <a:rPr lang="en-US" sz="1000" b="1" dirty="0" smtClean="0">
                <a:hlinkClick r:id="rId13"/>
              </a:rPr>
              <a:t>www.fx-quant.com/FXIA/BackTestFxIndArb.htm</a:t>
            </a:r>
            <a:endParaRPr lang="en-US" sz="1000" b="1" dirty="0"/>
          </a:p>
        </p:txBody>
      </p:sp>
    </p:spTree>
  </p:cSld>
  <p:clrMapOvr>
    <a:masterClrMapping/>
  </p:clrMapOvr>
  <p:transition>
    <p:wipe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125788" y="6477000"/>
            <a:ext cx="3200400" cy="244476"/>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12</a:t>
            </a:fld>
            <a:endParaRPr kumimoji="0" lang="en-US"/>
          </a:p>
        </p:txBody>
      </p:sp>
      <p:graphicFrame>
        <p:nvGraphicFramePr>
          <p:cNvPr id="9" name="Diagram 8"/>
          <p:cNvGraphicFramePr/>
          <p:nvPr/>
        </p:nvGraphicFramePr>
        <p:xfrm>
          <a:off x="533400" y="762000"/>
          <a:ext cx="87630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ontent Placeholder 2"/>
          <p:cNvSpPr>
            <a:spLocks noGrp="1"/>
          </p:cNvSpPr>
          <p:nvPr>
            <p:ph idx="1"/>
          </p:nvPr>
        </p:nvSpPr>
        <p:spPr>
          <a:xfrm>
            <a:off x="457200" y="1295400"/>
            <a:ext cx="8915400" cy="4343400"/>
          </a:xfrm>
        </p:spPr>
        <p:txBody>
          <a:bodyPr>
            <a:normAutofit/>
          </a:bodyPr>
          <a:lstStyle/>
          <a:p>
            <a:pPr>
              <a:spcBef>
                <a:spcPts val="0"/>
              </a:spcBef>
              <a:spcAft>
                <a:spcPts val="600"/>
              </a:spcAft>
              <a:buNone/>
            </a:pPr>
            <a:r>
              <a:rPr lang="en-US" sz="1200" b="1" dirty="0" smtClean="0"/>
              <a:t>The Strategy</a:t>
            </a:r>
          </a:p>
          <a:p>
            <a:pPr marL="114300" indent="-114300" algn="just">
              <a:spcBef>
                <a:spcPts val="0"/>
              </a:spcBef>
              <a:spcAft>
                <a:spcPts val="600"/>
              </a:spcAft>
              <a:buNone/>
            </a:pPr>
            <a:r>
              <a:rPr lang="en-US" sz="1200" dirty="0" smtClean="0"/>
              <a:t>- FXBQ</a:t>
            </a:r>
            <a:r>
              <a:rPr lang="en-US" sz="1200" b="1" dirty="0" smtClean="0"/>
              <a:t> </a:t>
            </a:r>
            <a:r>
              <a:rPr lang="en-US" sz="1200" dirty="0" smtClean="0"/>
              <a:t>is a systematic, quantitative trading program, which trades currencies in the cash ("spot") markets. The strategy creates a complex portfolio of 10 global (G10) currencies and adjusts its components daily. </a:t>
            </a:r>
          </a:p>
          <a:p>
            <a:pPr marL="123825" indent="-123825" algn="just">
              <a:spcBef>
                <a:spcPts val="0"/>
              </a:spcBef>
              <a:spcAft>
                <a:spcPts val="600"/>
              </a:spcAft>
              <a:buNone/>
            </a:pPr>
            <a:r>
              <a:rPr lang="en-US" sz="1200" dirty="0" smtClean="0"/>
              <a:t>- The strategy exploits the asymmetry of percentage increases and decreases of price returns. For example, if the NZDCHF price return is positive, the CHFNZD return will be negative, but the sum of these two returns will always be positive, although denominated in different currencies.</a:t>
            </a:r>
          </a:p>
          <a:p>
            <a:pPr marL="104775" indent="-104775" algn="just">
              <a:buNone/>
            </a:pPr>
            <a:r>
              <a:rPr lang="en-US" sz="1200" dirty="0" smtClean="0"/>
              <a:t>- The strategy trades all currency crosses between 9 base currencies, accumulates returns in base currencies and periodically converts them into USD. </a:t>
            </a:r>
          </a:p>
          <a:p>
            <a:pPr marL="104775" indent="-104775" algn="just">
              <a:buNone/>
            </a:pPr>
            <a:r>
              <a:rPr lang="en-US" sz="1200" dirty="0" smtClean="0"/>
              <a:t>- Based on positions of all components (a total of 72 currency crosses), positions are consolidated into the base 9 currencies against the US Dollar. </a:t>
            </a:r>
          </a:p>
          <a:p>
            <a:pPr marL="104775" indent="-104775" algn="just">
              <a:buNone/>
            </a:pPr>
            <a:r>
              <a:rPr lang="en-US" sz="1200" dirty="0" smtClean="0"/>
              <a:t>- The resulting positions are then implemented in the market. The trading strategy is always in the market, but portfolio weights are adjusted daily.</a:t>
            </a:r>
          </a:p>
          <a:p>
            <a:pPr>
              <a:spcBef>
                <a:spcPts val="0"/>
              </a:spcBef>
              <a:spcAft>
                <a:spcPts val="600"/>
              </a:spcAft>
              <a:buNone/>
            </a:pPr>
            <a:endParaRPr lang="en-US" sz="1200" dirty="0" smtClean="0"/>
          </a:p>
          <a:p>
            <a:pPr>
              <a:spcBef>
                <a:spcPts val="0"/>
              </a:spcBef>
              <a:spcAft>
                <a:spcPts val="600"/>
              </a:spcAft>
              <a:buNone/>
            </a:pPr>
            <a:r>
              <a:rPr lang="en-US" sz="1200" b="1" dirty="0" smtClean="0"/>
              <a:t>Profit Generation Process</a:t>
            </a:r>
          </a:p>
          <a:p>
            <a:pPr marL="123825" indent="-104775" algn="just">
              <a:buNone/>
            </a:pPr>
            <a:r>
              <a:rPr lang="en-US" sz="1200" dirty="0" smtClean="0"/>
              <a:t>- Each currency pair, depending on its portfolio weight and its daily price return, has a contribution to strategy daily rate of return (ROR).</a:t>
            </a:r>
          </a:p>
          <a:p>
            <a:pPr algn="just">
              <a:buNone/>
            </a:pPr>
            <a:r>
              <a:rPr lang="en-US" sz="1200" dirty="0" smtClean="0"/>
              <a:t>- Some positions will produce positive and some will produce negative rates of return. </a:t>
            </a:r>
          </a:p>
          <a:p>
            <a:pPr algn="just">
              <a:buNone/>
            </a:pPr>
            <a:r>
              <a:rPr lang="en-US" sz="1200" dirty="0" smtClean="0"/>
              <a:t>- The strategy, through active portfolio composition and adjustment, attempts to generate positive returns over time.</a:t>
            </a:r>
          </a:p>
          <a:p>
            <a:pPr algn="just">
              <a:buNone/>
            </a:pPr>
            <a:r>
              <a:rPr lang="en-US" sz="1200" dirty="0" smtClean="0"/>
              <a:t>- The strategy is in the market 100% of time and daily rates of return are calculated on a mark-to-market basis.</a:t>
            </a:r>
          </a:p>
          <a:p>
            <a:pPr>
              <a:buNone/>
            </a:pPr>
            <a:endParaRPr lang="en-US" sz="1200" dirty="0"/>
          </a:p>
        </p:txBody>
      </p:sp>
      <p:pic>
        <p:nvPicPr>
          <p:cNvPr id="8" name="Picture 7" descr="back-arrow.bmp">
            <a:hlinkClick r:id="rId7" action="ppaction://hlinksldjump"/>
          </p:cNvPr>
          <p:cNvPicPr>
            <a:picLocks noChangeAspect="1"/>
          </p:cNvPicPr>
          <p:nvPr/>
        </p:nvPicPr>
        <p:blipFill>
          <a:blip r:embed="rId8" cstate="print"/>
          <a:stretch>
            <a:fillRect/>
          </a:stretch>
        </p:blipFill>
        <p:spPr>
          <a:xfrm>
            <a:off x="533400" y="6019800"/>
            <a:ext cx="333375" cy="333375"/>
          </a:xfrm>
          <a:prstGeom prst="rect">
            <a:avLst/>
          </a:prstGeom>
        </p:spPr>
      </p:pic>
    </p:spTree>
  </p:cSld>
  <p:clrMapOvr>
    <a:masterClrMapping/>
  </p:clrMapOvr>
  <p:transition>
    <p:wipe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63888" y="6356351"/>
            <a:ext cx="3124200"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13</a:t>
            </a:fld>
            <a:endParaRPr kumimoji="0" lang="en-US"/>
          </a:p>
        </p:txBody>
      </p:sp>
      <p:graphicFrame>
        <p:nvGraphicFramePr>
          <p:cNvPr id="8" name="Diagram 7"/>
          <p:cNvGraphicFramePr/>
          <p:nvPr/>
        </p:nvGraphicFramePr>
        <p:xfrm>
          <a:off x="533400" y="1066800"/>
          <a:ext cx="85344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33400" y="1600200"/>
            <a:ext cx="8915400" cy="2971800"/>
          </a:xfrm>
          <a:prstGeom prst="rect">
            <a:avLst/>
          </a:prstGeom>
        </p:spPr>
        <p:txBody>
          <a:bodyPr/>
          <a:lstStyle/>
          <a:p>
            <a:pPr marL="274320" marR="0" lvl="0" indent="-274320" algn="l"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kumimoji="0" lang="en-GB" sz="1200" b="1" i="0" u="none" strike="noStrike" kern="1200" cap="none" spc="0" normalizeH="0" baseline="0" noProof="0" dirty="0" smtClean="0">
                <a:ln>
                  <a:noFill/>
                </a:ln>
                <a:solidFill>
                  <a:schemeClr val="tx1"/>
                </a:solidFill>
                <a:effectLst/>
                <a:uLnTx/>
                <a:uFillTx/>
                <a:latin typeface="+mn-lt"/>
                <a:ea typeface="+mn-ea"/>
                <a:cs typeface="+mn-cs"/>
              </a:rPr>
              <a:t>Strategy Leverage</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GB" sz="1200" b="0" i="0" u="none" strike="noStrike" kern="1200" cap="none" spc="0" normalizeH="0" baseline="0" noProof="0" dirty="0" smtClean="0">
                <a:ln>
                  <a:noFill/>
                </a:ln>
                <a:solidFill>
                  <a:schemeClr val="tx1"/>
                </a:solidFill>
                <a:effectLst/>
                <a:uLnTx/>
                <a:uFillTx/>
                <a:latin typeface="+mn-lt"/>
                <a:ea typeface="+mn-ea"/>
                <a:cs typeface="+mn-cs"/>
              </a:rPr>
              <a:t>- Leverage is defined as a ratio between the USD value of long portfolio components and the trading size (NAV)</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GB" sz="1200" b="0" i="0" u="none" strike="noStrike" kern="1200" cap="none" spc="0" normalizeH="0" baseline="0" noProof="0" dirty="0" smtClean="0">
                <a:ln>
                  <a:noFill/>
                </a:ln>
                <a:solidFill>
                  <a:schemeClr val="tx1"/>
                </a:solidFill>
                <a:effectLst/>
                <a:uLnTx/>
                <a:uFillTx/>
                <a:latin typeface="+mn-lt"/>
                <a:ea typeface="+mn-ea"/>
                <a:cs typeface="+mn-cs"/>
              </a:rPr>
              <a:t>- The average combined leverage is around 0.56 and the maximum leverage should not exceed 2.0.</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GB" sz="1200" b="0" i="0" u="none" strike="noStrike" kern="1200" cap="none" spc="0" normalizeH="0" baseline="0" noProof="0" dirty="0" smtClean="0">
                <a:ln>
                  <a:noFill/>
                </a:ln>
                <a:solidFill>
                  <a:schemeClr val="tx1"/>
                </a:solidFill>
                <a:effectLst/>
                <a:uLnTx/>
                <a:uFillTx/>
                <a:latin typeface="+mn-lt"/>
                <a:ea typeface="+mn-ea"/>
                <a:cs typeface="+mn-cs"/>
              </a:rPr>
              <a:t>- The position size limit for each currency (USD denominated) is 100% of the trading size (NAV)</a:t>
            </a: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GB" sz="1200" b="0" i="0" u="none" strike="noStrike" kern="1200" cap="none" spc="0" normalizeH="0" baseline="0" noProof="0" dirty="0" smtClean="0">
                <a:ln>
                  <a:noFill/>
                </a:ln>
                <a:solidFill>
                  <a:schemeClr val="tx1"/>
                </a:solidFill>
                <a:effectLst/>
                <a:uLnTx/>
                <a:uFillTx/>
                <a:latin typeface="+mn-lt"/>
                <a:ea typeface="+mn-ea"/>
                <a:cs typeface="+mn-cs"/>
              </a:rPr>
              <a:t>- The maximum margin-to-equity ratio should not exceed 5% (if margin requirement for a 100,000 currency lot is $1,000).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GB" sz="12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Risk Control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Is achieved through a variety of means which in most market conditions should minimize </a:t>
            </a:r>
            <a:r>
              <a:rPr kumimoji="0" lang="en-US" sz="1200" b="0" i="0" u="none" strike="noStrike" kern="1200" cap="none" spc="0" normalizeH="0" baseline="0" noProof="0" dirty="0" err="1" smtClean="0">
                <a:ln>
                  <a:noFill/>
                </a:ln>
                <a:solidFill>
                  <a:schemeClr val="tx1"/>
                </a:solidFill>
                <a:effectLst/>
                <a:uLnTx/>
                <a:uFillTx/>
                <a:latin typeface="+mn-lt"/>
                <a:ea typeface="+mn-ea"/>
                <a:cs typeface="+mn-cs"/>
              </a:rPr>
              <a:t>drawdowns</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The first is portfolio construction and diversification (trend and counter trend trading in indexes and their components);</a:t>
            </a:r>
          </a:p>
          <a:p>
            <a:pPr marL="123825" lvl="0" indent="-104775">
              <a:spcBef>
                <a:spcPct val="20000"/>
              </a:spcBef>
              <a:buClr>
                <a:schemeClr val="accent3"/>
              </a:buClr>
              <a:buSzPct val="95000"/>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a:t>
            </a:r>
            <a:r>
              <a:rPr kumimoji="0" lang="en-GB" sz="1200" b="0" i="0" u="none" strike="noStrike" kern="1200" cap="none" spc="0" normalizeH="0" baseline="0" noProof="0" dirty="0" smtClean="0">
                <a:ln>
                  <a:noFill/>
                </a:ln>
                <a:solidFill>
                  <a:schemeClr val="tx1"/>
                </a:solidFill>
                <a:effectLst/>
                <a:uLnTx/>
                <a:uFillTx/>
                <a:latin typeface="+mn-lt"/>
                <a:ea typeface="+mn-ea"/>
                <a:cs typeface="+mn-cs"/>
              </a:rPr>
              <a:t>S</a:t>
            </a:r>
            <a:r>
              <a:rPr lang="en-GB" sz="1200" dirty="0" err="1" smtClean="0"/>
              <a:t>econd</a:t>
            </a:r>
            <a:r>
              <a:rPr lang="en-GB" sz="1200" dirty="0" smtClean="0"/>
              <a:t> is portfolio concentration control through position size limitation according to account size (the position size limit for each currency is currently set to 100% of NAV); </a:t>
            </a: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Third is catastrophic stop based on money management rules (can be set by the investor).</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GB" sz="12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6" name="Picture 5" descr="back-arrow.bmp">
            <a:hlinkClick r:id="rId7" action="ppaction://hlinksldjump"/>
          </p:cNvPr>
          <p:cNvPicPr>
            <a:picLocks noChangeAspect="1"/>
          </p:cNvPicPr>
          <p:nvPr/>
        </p:nvPicPr>
        <p:blipFill>
          <a:blip r:embed="rId8" cstate="print"/>
          <a:stretch>
            <a:fillRect/>
          </a:stretch>
        </p:blipFill>
        <p:spPr>
          <a:xfrm>
            <a:off x="533400" y="6019800"/>
            <a:ext cx="333375" cy="333375"/>
          </a:xfrm>
          <a:prstGeom prst="rect">
            <a:avLst/>
          </a:prstGeom>
        </p:spPr>
      </p:pic>
      <p:sp>
        <p:nvSpPr>
          <p:cNvPr id="7" name="Rectangle 6"/>
          <p:cNvSpPr/>
          <p:nvPr/>
        </p:nvSpPr>
        <p:spPr>
          <a:xfrm>
            <a:off x="914400" y="6096000"/>
            <a:ext cx="1500732" cy="261610"/>
          </a:xfrm>
          <a:prstGeom prst="rect">
            <a:avLst/>
          </a:prstGeom>
        </p:spPr>
        <p:txBody>
          <a:bodyPr wrap="none">
            <a:spAutoFit/>
          </a:bodyPr>
          <a:lstStyle/>
          <a:p>
            <a:r>
              <a:rPr lang="en-US" sz="1100" dirty="0" smtClean="0"/>
              <a:t>To Table of Contents</a:t>
            </a:r>
            <a:endParaRPr lang="en-US" sz="1100" dirty="0"/>
          </a:p>
        </p:txBody>
      </p:sp>
    </p:spTree>
  </p:cSld>
  <p:clrMapOvr>
    <a:masterClrMapping/>
  </p:clrMapOvr>
  <p:transition>
    <p:wipe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200400" y="6444370"/>
            <a:ext cx="3106787" cy="270364"/>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14</a:t>
            </a:fld>
            <a:endParaRPr kumimoji="0" lang="en-US"/>
          </a:p>
        </p:txBody>
      </p:sp>
      <p:graphicFrame>
        <p:nvGraphicFramePr>
          <p:cNvPr id="13" name="Diagram 12"/>
          <p:cNvGraphicFramePr/>
          <p:nvPr>
            <p:extLst>
              <p:ext uri="{D42A27DB-BD31-4B8C-83A1-F6EECF244321}">
                <p14:modId xmlns:p14="http://schemas.microsoft.com/office/powerpoint/2010/main" val="3844744384"/>
              </p:ext>
            </p:extLst>
          </p:nvPr>
        </p:nvGraphicFramePr>
        <p:xfrm>
          <a:off x="558538" y="566258"/>
          <a:ext cx="85344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57713" y="1292565"/>
            <a:ext cx="3931517" cy="2479880"/>
          </a:xfrm>
          <a:prstGeom prst="rect">
            <a:avLst/>
          </a:prstGeom>
        </p:spPr>
      </p:pic>
      <p:sp>
        <p:nvSpPr>
          <p:cNvPr id="8" name="TextBox 7"/>
          <p:cNvSpPr txBox="1"/>
          <p:nvPr/>
        </p:nvSpPr>
        <p:spPr>
          <a:xfrm>
            <a:off x="7010400" y="6042657"/>
            <a:ext cx="2057400" cy="261610"/>
          </a:xfrm>
          <a:prstGeom prst="rect">
            <a:avLst/>
          </a:prstGeom>
          <a:noFill/>
        </p:spPr>
        <p:txBody>
          <a:bodyPr wrap="square" rtlCol="0">
            <a:spAutoFit/>
          </a:bodyPr>
          <a:lstStyle/>
          <a:p>
            <a:r>
              <a:rPr lang="en-US" sz="1100" dirty="0" smtClean="0"/>
              <a:t>* Net of 20% performance fee</a:t>
            </a:r>
            <a:endParaRPr lang="en-US" sz="1100" dirty="0"/>
          </a:p>
        </p:txBody>
      </p:sp>
      <p:sp>
        <p:nvSpPr>
          <p:cNvPr id="9" name="TextBox 8"/>
          <p:cNvSpPr txBox="1"/>
          <p:nvPr/>
        </p:nvSpPr>
        <p:spPr>
          <a:xfrm>
            <a:off x="838200" y="6033583"/>
            <a:ext cx="6477000" cy="430887"/>
          </a:xfrm>
          <a:prstGeom prst="rect">
            <a:avLst/>
          </a:prstGeom>
          <a:noFill/>
        </p:spPr>
        <p:txBody>
          <a:bodyPr wrap="square" rtlCol="0">
            <a:spAutoFit/>
          </a:bodyPr>
          <a:lstStyle/>
          <a:p>
            <a:r>
              <a:rPr lang="en-US" sz="1100" dirty="0" smtClean="0"/>
              <a:t>For current, more detailed performance report and performance analytics please visit </a:t>
            </a:r>
          </a:p>
          <a:p>
            <a:r>
              <a:rPr lang="en-US" sz="1100" dirty="0" smtClean="0">
                <a:hlinkClick r:id="rId8"/>
              </a:rPr>
              <a:t>www.fx-quant.com/FXBQ/PerformanceFXBQ.htm</a:t>
            </a:r>
            <a:endParaRPr lang="en-US" sz="1100" dirty="0"/>
          </a:p>
        </p:txBody>
      </p:sp>
      <p:sp>
        <p:nvSpPr>
          <p:cNvPr id="10" name="Rectangle 9"/>
          <p:cNvSpPr/>
          <p:nvPr/>
        </p:nvSpPr>
        <p:spPr>
          <a:xfrm>
            <a:off x="533400" y="1014567"/>
            <a:ext cx="6477000" cy="261610"/>
          </a:xfrm>
          <a:prstGeom prst="rect">
            <a:avLst/>
          </a:prstGeom>
        </p:spPr>
        <p:txBody>
          <a:bodyPr wrap="square">
            <a:spAutoFit/>
          </a:bodyPr>
          <a:lstStyle/>
          <a:p>
            <a:r>
              <a:rPr lang="en-US" sz="1100" dirty="0" smtClean="0">
                <a:latin typeface="Arial" pitchFamily="34" charset="0"/>
                <a:cs typeface="Arial" pitchFamily="34" charset="0"/>
              </a:rPr>
              <a:t>PAST PERFORMANCE IS NOT NECESSARILY INDICATIVE OF FUTURE RESULTS</a:t>
            </a:r>
            <a:endParaRPr lang="en-US" sz="1100" dirty="0"/>
          </a:p>
        </p:txBody>
      </p:sp>
      <p:pic>
        <p:nvPicPr>
          <p:cNvPr id="12" name="Picture 11" descr="back-arrow.bmp">
            <a:hlinkClick r:id="rId9" action="ppaction://hlinksldjump"/>
          </p:cNvPr>
          <p:cNvPicPr>
            <a:picLocks noChangeAspect="1"/>
          </p:cNvPicPr>
          <p:nvPr/>
        </p:nvPicPr>
        <p:blipFill>
          <a:blip r:embed="rId10" cstate="print"/>
          <a:stretch>
            <a:fillRect/>
          </a:stretch>
        </p:blipFill>
        <p:spPr>
          <a:xfrm>
            <a:off x="357040" y="6165768"/>
            <a:ext cx="352720" cy="352720"/>
          </a:xfrm>
          <a:prstGeom prst="rect">
            <a:avLst/>
          </a:prstGeom>
        </p:spPr>
      </p:pic>
      <p:pic>
        <p:nvPicPr>
          <p:cNvPr id="14" name="Pictur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14474" y="1444965"/>
            <a:ext cx="4147852" cy="2105833"/>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550964690"/>
              </p:ext>
            </p:extLst>
          </p:nvPr>
        </p:nvGraphicFramePr>
        <p:xfrm>
          <a:off x="601613" y="3826516"/>
          <a:ext cx="8401050" cy="2177415"/>
        </p:xfrm>
        <a:graphic>
          <a:graphicData uri="http://schemas.openxmlformats.org/drawingml/2006/table">
            <a:tbl>
              <a:tblPr/>
              <a:tblGrid>
                <a:gridCol w="354434"/>
                <a:gridCol w="574758"/>
                <a:gridCol w="574758"/>
                <a:gridCol w="574758"/>
                <a:gridCol w="574758"/>
                <a:gridCol w="574758"/>
                <a:gridCol w="574758"/>
                <a:gridCol w="574758"/>
                <a:gridCol w="584338"/>
                <a:gridCol w="608509"/>
                <a:gridCol w="525413"/>
                <a:gridCol w="619092"/>
                <a:gridCol w="584338"/>
                <a:gridCol w="584338"/>
                <a:gridCol w="517282"/>
              </a:tblGrid>
              <a:tr h="257175">
                <a:tc>
                  <a:txBody>
                    <a:bodyPr/>
                    <a:lstStyle/>
                    <a:p>
                      <a:pPr algn="ctr">
                        <a:spcAft>
                          <a:spcPts val="0"/>
                        </a:spcAft>
                      </a:pPr>
                      <a:r>
                        <a:rPr lang="en-US" sz="900" dirty="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a:solidFill>
                            <a:srgbClr val="FFFFFF"/>
                          </a:solidFill>
                          <a:effectLst/>
                          <a:latin typeface="Arial" panose="020B0604020202020204" pitchFamily="34" charset="0"/>
                        </a:rPr>
                        <a:t>Jan</a:t>
                      </a:r>
                      <a:r>
                        <a:rPr lang="en-US" sz="900" dirty="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a:solidFill>
                            <a:srgbClr val="FFFFFF"/>
                          </a:solidFill>
                          <a:effectLst/>
                          <a:latin typeface="Arial" panose="020B0604020202020204" pitchFamily="34" charset="0"/>
                        </a:rPr>
                        <a:t>Feb</a:t>
                      </a:r>
                      <a:r>
                        <a:rPr lang="en-US" sz="900" dirty="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a:solidFill>
                            <a:srgbClr val="FFFFFF"/>
                          </a:solidFill>
                          <a:effectLst/>
                          <a:latin typeface="Arial" panose="020B0604020202020204" pitchFamily="34" charset="0"/>
                        </a:rPr>
                        <a:t>Mar</a:t>
                      </a:r>
                      <a:r>
                        <a:rPr lang="en-US" sz="900" dirty="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a:solidFill>
                            <a:srgbClr val="FFFFFF"/>
                          </a:solidFill>
                          <a:effectLst/>
                          <a:latin typeface="Arial" panose="020B0604020202020204" pitchFamily="34" charset="0"/>
                        </a:rPr>
                        <a:t>Apr</a:t>
                      </a:r>
                      <a:r>
                        <a:rPr lang="en-US" sz="900" dirty="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a:solidFill>
                            <a:srgbClr val="FFFFFF"/>
                          </a:solidFill>
                          <a:effectLst/>
                          <a:latin typeface="Arial" panose="020B0604020202020204" pitchFamily="34" charset="0"/>
                        </a:rPr>
                        <a:t>May</a:t>
                      </a:r>
                      <a:r>
                        <a:rPr lang="en-US" sz="900" dirty="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a:solidFill>
                            <a:srgbClr val="FFFFFF"/>
                          </a:solidFill>
                          <a:effectLst/>
                          <a:latin typeface="Arial" panose="020B0604020202020204" pitchFamily="34" charset="0"/>
                        </a:rPr>
                        <a:t>Jun</a:t>
                      </a:r>
                      <a:r>
                        <a:rPr lang="en-US" sz="900" dirty="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dirty="0">
                          <a:solidFill>
                            <a:srgbClr val="FFFFFF"/>
                          </a:solidFill>
                          <a:effectLst/>
                          <a:latin typeface="Arial" panose="020B0604020202020204" pitchFamily="34" charset="0"/>
                        </a:rPr>
                        <a:t>Jul</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dirty="0">
                          <a:solidFill>
                            <a:srgbClr val="FFFFFF"/>
                          </a:solidFill>
                          <a:effectLst/>
                          <a:latin typeface="Arial" panose="020B0604020202020204" pitchFamily="34" charset="0"/>
                        </a:rPr>
                        <a:t>Aug</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dirty="0">
                          <a:solidFill>
                            <a:srgbClr val="FFFFFF"/>
                          </a:solidFill>
                          <a:effectLst/>
                          <a:latin typeface="Arial" panose="020B0604020202020204" pitchFamily="34" charset="0"/>
                        </a:rPr>
                        <a:t>Sep</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dirty="0">
                          <a:solidFill>
                            <a:srgbClr val="FFFFFF"/>
                          </a:solidFill>
                          <a:effectLst/>
                          <a:latin typeface="Arial" panose="020B0604020202020204" pitchFamily="34" charset="0"/>
                        </a:rPr>
                        <a:t>Oct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dirty="0">
                          <a:solidFill>
                            <a:srgbClr val="FFFFFF"/>
                          </a:solidFill>
                          <a:effectLst/>
                          <a:latin typeface="Arial" panose="020B0604020202020204" pitchFamily="34" charset="0"/>
                        </a:rPr>
                        <a:t>Nov</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dirty="0">
                          <a:solidFill>
                            <a:srgbClr val="FFFFFF"/>
                          </a:solidFill>
                          <a:effectLst/>
                          <a:latin typeface="Arial" panose="020B0604020202020204" pitchFamily="34" charset="0"/>
                        </a:rPr>
                        <a:t>Dec</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YTD</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VAMI</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r>
              <a:tr h="257175">
                <a:tc>
                  <a:txBody>
                    <a:bodyPr/>
                    <a:lstStyle/>
                    <a:p>
                      <a:pPr algn="ctr"/>
                      <a:r>
                        <a:rPr lang="en-US" sz="900" b="1">
                          <a:solidFill>
                            <a:srgbClr val="FFFFFF"/>
                          </a:solidFill>
                          <a:effectLst/>
                          <a:latin typeface="Arial" panose="020B0604020202020204" pitchFamily="34" charset="0"/>
                        </a:rPr>
                        <a:t>2013</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effectLst/>
                          <a:latin typeface="Arial" panose="020B0604020202020204" pitchFamily="34" charset="0"/>
                        </a:rPr>
                        <a:t>1.93% 1.55%</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effectLst/>
                          <a:latin typeface="Arial" panose="020B0604020202020204" pitchFamily="34" charset="0"/>
                        </a:rPr>
                        <a:t>0.13% 0.10%</a:t>
                      </a:r>
                      <a:r>
                        <a:rPr lang="en-US" sz="900" dirty="0">
                          <a:effectLst/>
                          <a:latin typeface="Arial" panose="020B0604020202020204" pitchFamily="34" charset="0"/>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effectLst/>
                          <a:latin typeface="Arial" panose="020B0604020202020204" pitchFamily="34" charset="0"/>
                        </a:rPr>
                        <a:t>0.47% 0.38%</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solidFill>
                            <a:srgbClr val="FF0000"/>
                          </a:solidFill>
                          <a:effectLst/>
                          <a:latin typeface="Arial" panose="020B0604020202020204" pitchFamily="34" charset="0"/>
                        </a:rPr>
                        <a:t>(0.84%) (0.84%)</a:t>
                      </a:r>
                      <a:r>
                        <a:rPr lang="en-US" sz="900" b="1" dirty="0">
                          <a:effectLst/>
                          <a:latin typeface="Arial" panose="020B0604020202020204" pitchFamily="34" charset="0"/>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solidFill>
                            <a:srgbClr val="FF0000"/>
                          </a:solidFill>
                          <a:effectLst/>
                          <a:latin typeface="Arial" panose="020B0604020202020204" pitchFamily="34" charset="0"/>
                        </a:rPr>
                        <a:t>(0.59%) (0.59%)</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a:effectLst/>
                          <a:latin typeface="Arial" panose="020B0604020202020204" pitchFamily="34" charset="0"/>
                        </a:rPr>
                        <a:t>0.87% 0.87%</a:t>
                      </a:r>
                      <a:r>
                        <a:rPr lang="en-US" sz="90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solidFill>
                            <a:srgbClr val="FF0000"/>
                          </a:solidFill>
                          <a:effectLst/>
                          <a:latin typeface="Arial" panose="020B0604020202020204" pitchFamily="34" charset="0"/>
                        </a:rPr>
                        <a:t>(0.32%) (0.32%)</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a:effectLst/>
                          <a:latin typeface="Arial" panose="020B0604020202020204" pitchFamily="34" charset="0"/>
                        </a:rPr>
                        <a:t>3.51% 2.99%</a:t>
                      </a:r>
                      <a:r>
                        <a:rPr lang="en-US" sz="90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effectLst/>
                          <a:latin typeface="Arial" panose="020B0604020202020204" pitchFamily="34" charset="0"/>
                        </a:rPr>
                        <a:t>0.49%  </a:t>
                      </a:r>
                      <a:r>
                        <a:rPr lang="en-US" sz="900" b="1" dirty="0" smtClean="0">
                          <a:effectLst/>
                          <a:latin typeface="Arial" panose="020B0604020202020204" pitchFamily="34" charset="0"/>
                        </a:rPr>
                        <a:t>   0.39</a:t>
                      </a:r>
                      <a:r>
                        <a:rPr lang="en-US" sz="900" b="1" dirty="0">
                          <a:effectLst/>
                          <a:latin typeface="Arial" panose="020B0604020202020204" pitchFamily="34" charset="0"/>
                        </a:rPr>
                        <a:t>%</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a:solidFill>
                            <a:srgbClr val="FF0000"/>
                          </a:solidFill>
                          <a:effectLst/>
                          <a:latin typeface="Arial" panose="020B0604020202020204" pitchFamily="34" charset="0"/>
                        </a:rPr>
                        <a:t>(0.82%) (0.82%)</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a:solidFill>
                            <a:srgbClr val="FF0000"/>
                          </a:solidFill>
                          <a:effectLst/>
                          <a:latin typeface="Arial" panose="020B0604020202020204" pitchFamily="34" charset="0"/>
                        </a:rPr>
                        <a:t>(1.12%) (1.12%)</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a:effectLst/>
                          <a:latin typeface="Arial" panose="020B0604020202020204" pitchFamily="34" charset="0"/>
                        </a:rPr>
                        <a:t>3.67% 2.53%</a:t>
                      </a:r>
                      <a:r>
                        <a:rPr lang="en-US" sz="90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a:effectLst/>
                          <a:latin typeface="Arial" panose="020B0604020202020204" pitchFamily="34" charset="0"/>
                        </a:rPr>
                        <a:t>1,036.7 1,025.3</a:t>
                      </a:r>
                      <a:r>
                        <a:rPr lang="en-US" sz="90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5">
                <a:tc>
                  <a:txBody>
                    <a:bodyPr/>
                    <a:lstStyle/>
                    <a:p>
                      <a:pPr algn="ctr"/>
                      <a:r>
                        <a:rPr lang="en-US" sz="900" b="1">
                          <a:solidFill>
                            <a:srgbClr val="FFFFFF"/>
                          </a:solidFill>
                          <a:effectLst/>
                          <a:latin typeface="Arial" panose="020B0604020202020204" pitchFamily="34" charset="0"/>
                        </a:rPr>
                        <a:t>2014</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effectLst/>
                          <a:latin typeface="Arial" panose="020B0604020202020204" pitchFamily="34" charset="0"/>
                        </a:rPr>
                        <a:t>0.54% 0.54%</a:t>
                      </a:r>
                      <a:r>
                        <a:rPr lang="en-US" sz="90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a:effectLst/>
                          <a:latin typeface="Arial" panose="020B0604020202020204" pitchFamily="34" charset="0"/>
                        </a:rPr>
                        <a:t>1.16% 1.16%</a:t>
                      </a:r>
                      <a:r>
                        <a:rPr lang="en-US" sz="90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a:effectLst/>
                          <a:latin typeface="Arial" panose="020B0604020202020204" pitchFamily="34" charset="0"/>
                        </a:rPr>
                        <a:t>1.23% 1.04%</a:t>
                      </a:r>
                      <a:r>
                        <a:rPr lang="en-US" sz="90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effectLst/>
                          <a:latin typeface="Arial" panose="020B0604020202020204" pitchFamily="34" charset="0"/>
                        </a:rPr>
                        <a:t>0.24% 0.19%</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solidFill>
                            <a:srgbClr val="FF0000"/>
                          </a:solidFill>
                          <a:effectLst/>
                          <a:latin typeface="Arial" panose="020B0604020202020204" pitchFamily="34" charset="0"/>
                        </a:rPr>
                        <a:t>(0.34%) (0.34%)</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solidFill>
                            <a:srgbClr val="FF0000"/>
                          </a:solidFill>
                          <a:effectLst/>
                          <a:latin typeface="Arial" panose="020B0604020202020204" pitchFamily="34" charset="0"/>
                        </a:rPr>
                        <a:t>(0.60%) (0.60%)</a:t>
                      </a:r>
                      <a:r>
                        <a:rPr lang="en-US" sz="900" b="1" dirty="0">
                          <a:effectLst/>
                          <a:latin typeface="Arial" panose="020B0604020202020204" pitchFamily="34" charset="0"/>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solidFill>
                            <a:srgbClr val="FF0000"/>
                          </a:solidFill>
                          <a:effectLst/>
                          <a:latin typeface="Arial" panose="020B0604020202020204" pitchFamily="34" charset="0"/>
                        </a:rPr>
                        <a:t>(0.12%) (0.12%)</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effectLst/>
                          <a:latin typeface="Arial" panose="020B0604020202020204" pitchFamily="34" charset="0"/>
                        </a:rPr>
                        <a:t>0.59% 0.59%</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solidFill>
                            <a:srgbClr val="FF0000"/>
                          </a:solidFill>
                          <a:effectLst/>
                          <a:latin typeface="Arial" panose="020B0604020202020204" pitchFamily="34" charset="0"/>
                        </a:rPr>
                        <a:t>(0.25%) (0.25%)</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a:effectLst/>
                          <a:latin typeface="Arial" panose="020B0604020202020204" pitchFamily="34" charset="0"/>
                        </a:rPr>
                        <a:t>1.08% 1.01%</a:t>
                      </a:r>
                      <a:r>
                        <a:rPr lang="en-US" sz="90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a:effectLst/>
                          <a:latin typeface="Arial" panose="020B0604020202020204" pitchFamily="34" charset="0"/>
                        </a:rPr>
                        <a:t>0.39% 0.31%*</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a:effectLst/>
                          <a:latin typeface="Arial" panose="020B0604020202020204" pitchFamily="34" charset="0"/>
                        </a:rPr>
                        <a:t>2.32% 1.92%</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a:effectLst/>
                          <a:latin typeface="Arial" panose="020B0604020202020204" pitchFamily="34" charset="0"/>
                        </a:rPr>
                        <a:t>3.98% 3.58%</a:t>
                      </a:r>
                      <a:r>
                        <a:rPr lang="en-US" sz="90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a:effectLst/>
                          <a:latin typeface="Arial" panose="020B0604020202020204" pitchFamily="34" charset="0"/>
                        </a:rPr>
                        <a:t>1,060.8 1,045.0</a:t>
                      </a:r>
                      <a:r>
                        <a:rPr lang="en-US" sz="90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5">
                <a:tc>
                  <a:txBody>
                    <a:bodyPr/>
                    <a:lstStyle/>
                    <a:p>
                      <a:pPr algn="ctr"/>
                      <a:r>
                        <a:rPr lang="en-US" sz="900" b="1" dirty="0">
                          <a:solidFill>
                            <a:srgbClr val="FFFFFF"/>
                          </a:solidFill>
                          <a:effectLst/>
                          <a:latin typeface="Arial" panose="020B0604020202020204" pitchFamily="34" charset="0"/>
                        </a:rPr>
                        <a:t>2015</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a:solidFill>
                            <a:srgbClr val="FF0000"/>
                          </a:solidFill>
                          <a:effectLst/>
                          <a:latin typeface="Arial" panose="020B0604020202020204" pitchFamily="34" charset="0"/>
                        </a:rPr>
                        <a:t>(1.28%) (1.28%)</a:t>
                      </a:r>
                      <a:r>
                        <a:rPr lang="en-US" sz="900" b="1" dirty="0">
                          <a:effectLst/>
                          <a:latin typeface="Arial" panose="020B0604020202020204" pitchFamily="34" charset="0"/>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effectLst/>
                          <a:latin typeface="Arial" panose="020B0604020202020204" pitchFamily="34" charset="0"/>
                        </a:rPr>
                        <a:t>2.66% 2.66%*</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a:effectLst/>
                          <a:latin typeface="Arial" panose="020B0604020202020204" pitchFamily="34" charset="0"/>
                        </a:rPr>
                        <a:t>0.11% 0.11%</a:t>
                      </a:r>
                      <a:r>
                        <a:rPr lang="en-US" sz="90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effectLst/>
                          <a:latin typeface="Arial" panose="020B0604020202020204" pitchFamily="34" charset="0"/>
                        </a:rPr>
                        <a:t>0.67% 0.57%*</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solidFill>
                            <a:srgbClr val="FF0000"/>
                          </a:solidFill>
                          <a:effectLst/>
                          <a:latin typeface="Arial" panose="020B0604020202020204" pitchFamily="34" charset="0"/>
                        </a:rPr>
                        <a:t>(0.31%) (0.31%)</a:t>
                      </a:r>
                      <a:r>
                        <a:rPr lang="en-US" sz="900" b="1" dirty="0">
                          <a:effectLst/>
                          <a:latin typeface="Arial" panose="020B0604020202020204" pitchFamily="34" charset="0"/>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solidFill>
                            <a:srgbClr val="FF0000"/>
                          </a:solidFill>
                          <a:effectLst/>
                          <a:latin typeface="Arial" panose="020B0604020202020204" pitchFamily="34" charset="0"/>
                        </a:rPr>
                        <a:t>(1.34%) (1.34%)</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effectLst/>
                          <a:latin typeface="Arial" panose="020B0604020202020204" pitchFamily="34" charset="0"/>
                        </a:rPr>
                        <a:t>0.87% 0.87%*</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solidFill>
                            <a:srgbClr val="FF0000"/>
                          </a:solidFill>
                          <a:effectLst/>
                          <a:latin typeface="Arial" panose="020B0604020202020204" pitchFamily="34" charset="0"/>
                        </a:rPr>
                        <a:t>(3.21%) (3.21%)</a:t>
                      </a:r>
                      <a:r>
                        <a:rPr lang="en-US" sz="900" b="1" dirty="0">
                          <a:effectLst/>
                          <a:latin typeface="Arial" panose="020B0604020202020204" pitchFamily="34" charset="0"/>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solidFill>
                            <a:srgbClr val="FF0000"/>
                          </a:solidFill>
                          <a:effectLst/>
                          <a:latin typeface="Arial" panose="020B0604020202020204" pitchFamily="34" charset="0"/>
                        </a:rPr>
                        <a:t>(0.11%) (0.11%)</a:t>
                      </a:r>
                      <a:r>
                        <a:rPr lang="en-US" sz="900" b="1" dirty="0">
                          <a:effectLst/>
                          <a:latin typeface="Arial" panose="020B0604020202020204" pitchFamily="34" charset="0"/>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a:effectLst/>
                          <a:latin typeface="Arial" panose="020B0604020202020204" pitchFamily="34" charset="0"/>
                        </a:rPr>
                        <a:t>6.68% 6.20%*</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a:solidFill>
                            <a:srgbClr val="FF0000"/>
                          </a:solidFill>
                          <a:effectLst/>
                          <a:latin typeface="Arial" panose="020B0604020202020204" pitchFamily="34" charset="0"/>
                        </a:rPr>
                        <a:t>(0.01%) (0.01%)</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a:solidFill>
                            <a:srgbClr val="FF0000"/>
                          </a:solidFill>
                          <a:effectLst/>
                          <a:latin typeface="Arial" panose="020B0604020202020204" pitchFamily="34" charset="0"/>
                        </a:rPr>
                        <a:t>(0.02%) (0.02%)</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a:effectLst/>
                          <a:latin typeface="Arial" panose="020B0604020202020204" pitchFamily="34" charset="0"/>
                        </a:rPr>
                        <a:t>4.45% 3.88%*</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a:effectLst/>
                          <a:latin typeface="Arial" panose="020B0604020202020204" pitchFamily="34" charset="0"/>
                        </a:rPr>
                        <a:t>1,108.0 1,085.6*</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rPr>
                        <a:t>2016</a:t>
                      </a:r>
                      <a:endParaRPr lang="en-US" sz="900" dirty="0" smtClean="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chemeClr val="tx1"/>
                          </a:solidFill>
                          <a:effectLst/>
                          <a:latin typeface="+mn-lt"/>
                          <a:ea typeface="+mn-ea"/>
                          <a:cs typeface="+mn-cs"/>
                        </a:rPr>
                        <a:t>3.37% 2.70%</a:t>
                      </a:r>
                      <a:r>
                        <a:rPr kumimoji="0" lang="en-US" sz="900" b="0"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1.56% 1.25%*</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0.79% 0.63%*</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0.32% 0.32%*</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1.04% 0.83%*</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(0.72%) (0.72%)</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(1.51%) (1.51%)</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0.52% 0.52%*</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(2.29%) (2.29%)</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(4.76%) (4.76%)</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4.78% 4.78%*</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2.56% 2.56%*</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5.42% 3.97%</a:t>
                      </a:r>
                      <a:r>
                        <a:rPr kumimoji="0" lang="en-US" sz="900" b="0"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1,168.0 1,128.7</a:t>
                      </a:r>
                      <a:r>
                        <a:rPr kumimoji="0" lang="en-US" sz="900" b="0"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rPr>
                        <a:t>2017</a:t>
                      </a:r>
                      <a:endParaRPr lang="en-US" sz="900" dirty="0" smtClean="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rgbClr val="FF0000"/>
                          </a:solidFill>
                          <a:effectLst/>
                          <a:latin typeface="+mn-lt"/>
                          <a:ea typeface="+mn-ea"/>
                          <a:cs typeface="+mn-cs"/>
                        </a:rPr>
                        <a:t>(3.54%) (3.54%)</a:t>
                      </a:r>
                      <a:r>
                        <a:rPr kumimoji="0" lang="en-US" sz="900" b="0"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(1.47%) (1.47%)</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3.53% 3.53%*</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4.33% 4.14%*</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0.61% 0.49%*</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0.73% 0.58%*</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(1.52%) (1.52%)</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(1.84%) (1.84%)</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3.94% 3.84%*</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(1.08%) (1.08%)</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(0.49%) (0.49%)</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2.58% 2.38%*</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5.54% 4.77%</a:t>
                      </a:r>
                      <a:r>
                        <a:rPr kumimoji="0" lang="en-US" sz="900" b="0"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1,232.7 1,182.5</a:t>
                      </a:r>
                      <a:r>
                        <a:rPr kumimoji="0" lang="en-US" sz="900" b="0"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rPr>
                        <a:t>2018</a:t>
                      </a:r>
                      <a:endParaRPr lang="en-US" sz="900" dirty="0" smtClean="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rgbClr val="FF0000"/>
                          </a:solidFill>
                          <a:effectLst/>
                          <a:latin typeface="+mn-lt"/>
                          <a:ea typeface="+mn-ea"/>
                          <a:cs typeface="+mn-cs"/>
                        </a:rPr>
                        <a:t>(0.31%) (0.31%)</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0.82% 0.72%*</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(0.46%) (0.46%)</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(0.13%) (0.13%)</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1.34% 1.19%*</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0.16% 0.13%*</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0.75% 0.60%*</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(0.88%) (0.88%)</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1.87% 1.67%*</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0.57% 0.46%*</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(1.88%) (1.88%)</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0.51% 0.51%</a:t>
                      </a:r>
                      <a:r>
                        <a:rPr kumimoji="0" lang="en-US" sz="900" b="0"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2.33% 1.58%*</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1,261.5 1,201.2*</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rPr>
                        <a:t>2019</a:t>
                      </a:r>
                      <a:endParaRPr lang="en-US" sz="900" dirty="0" smtClean="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chemeClr val="tx1"/>
                          </a:solidFill>
                          <a:effectLst/>
                          <a:latin typeface="+mn-lt"/>
                          <a:ea typeface="+mn-ea"/>
                          <a:cs typeface="+mn-cs"/>
                        </a:rPr>
                        <a:t>1.18% 1.18%*</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0.23% 0.23%*</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1.41% 1.41%</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1,279.2 1,218.1*</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wipe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kumimoji="0" lang="en-US" dirty="0" smtClean="0"/>
              <a:t>Quant Trading LLC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15</a:t>
            </a:fld>
            <a:endParaRPr kumimoji="0" lang="en-US"/>
          </a:p>
        </p:txBody>
      </p:sp>
      <p:graphicFrame>
        <p:nvGraphicFramePr>
          <p:cNvPr id="16" name="Diagram 15"/>
          <p:cNvGraphicFramePr/>
          <p:nvPr/>
        </p:nvGraphicFramePr>
        <p:xfrm>
          <a:off x="838200" y="685800"/>
          <a:ext cx="8001000" cy="362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descr="FXIA-VAMI.JPG"/>
          <p:cNvPicPr>
            <a:picLocks noChangeAspect="1"/>
          </p:cNvPicPr>
          <p:nvPr/>
        </p:nvPicPr>
        <p:blipFill>
          <a:blip r:embed="rId7" cstate="print"/>
          <a:stretch>
            <a:fillRect/>
          </a:stretch>
        </p:blipFill>
        <p:spPr>
          <a:xfrm>
            <a:off x="914399" y="1143000"/>
            <a:ext cx="3581401" cy="2262419"/>
          </a:xfrm>
          <a:prstGeom prst="rect">
            <a:avLst/>
          </a:prstGeom>
        </p:spPr>
      </p:pic>
      <p:pic>
        <p:nvPicPr>
          <p:cNvPr id="11" name="Picture 10" descr="FXIA-DailyVAMI.JPG"/>
          <p:cNvPicPr>
            <a:picLocks noChangeAspect="1"/>
          </p:cNvPicPr>
          <p:nvPr/>
        </p:nvPicPr>
        <p:blipFill>
          <a:blip r:embed="rId8" cstate="print"/>
          <a:stretch>
            <a:fillRect/>
          </a:stretch>
        </p:blipFill>
        <p:spPr>
          <a:xfrm>
            <a:off x="4800599" y="1143000"/>
            <a:ext cx="3581401" cy="2262419"/>
          </a:xfrm>
          <a:prstGeom prst="rect">
            <a:avLst/>
          </a:prstGeom>
        </p:spPr>
      </p:pic>
      <p:pic>
        <p:nvPicPr>
          <p:cNvPr id="12" name="Picture 11" descr="FXIA-DailyDD.JPG"/>
          <p:cNvPicPr>
            <a:picLocks noChangeAspect="1"/>
          </p:cNvPicPr>
          <p:nvPr/>
        </p:nvPicPr>
        <p:blipFill>
          <a:blip r:embed="rId9" cstate="print"/>
          <a:stretch>
            <a:fillRect/>
          </a:stretch>
        </p:blipFill>
        <p:spPr>
          <a:xfrm>
            <a:off x="914400" y="3505199"/>
            <a:ext cx="3593272" cy="1828801"/>
          </a:xfrm>
          <a:prstGeom prst="rect">
            <a:avLst/>
          </a:prstGeom>
        </p:spPr>
      </p:pic>
      <p:pic>
        <p:nvPicPr>
          <p:cNvPr id="13" name="Picture 12" descr="FXIA-12MonthRROR.JPG"/>
          <p:cNvPicPr>
            <a:picLocks noChangeAspect="1"/>
          </p:cNvPicPr>
          <p:nvPr/>
        </p:nvPicPr>
        <p:blipFill>
          <a:blip r:embed="rId10" cstate="print"/>
          <a:stretch>
            <a:fillRect/>
          </a:stretch>
        </p:blipFill>
        <p:spPr>
          <a:xfrm>
            <a:off x="4800600" y="3505200"/>
            <a:ext cx="3593272" cy="1828800"/>
          </a:xfrm>
          <a:prstGeom prst="rect">
            <a:avLst/>
          </a:prstGeom>
        </p:spPr>
      </p:pic>
      <p:sp>
        <p:nvSpPr>
          <p:cNvPr id="14" name="Rectangle 13"/>
          <p:cNvSpPr/>
          <p:nvPr/>
        </p:nvSpPr>
        <p:spPr>
          <a:xfrm>
            <a:off x="838200" y="5410200"/>
            <a:ext cx="7924800" cy="707886"/>
          </a:xfrm>
          <a:prstGeom prst="rect">
            <a:avLst/>
          </a:prstGeom>
        </p:spPr>
        <p:txBody>
          <a:bodyPr wrap="square">
            <a:spAutoFit/>
          </a:bodyPr>
          <a:lstStyle/>
          <a:p>
            <a:pPr algn="just"/>
            <a:r>
              <a:rPr lang="en-US" sz="800" dirty="0" smtClean="0"/>
              <a:t>HYPOTHETICAL OR SIMULATED PERFORMANCE RESULTS HAVE CERTAIN INHERENT LIMITATIONS. UNLIKE AN ACTUAL PERFORMANCE RECORD, SIMULATED RESULTS DO NOT REPRESENT ACTUAL TRADING. ALSO, SINCE THE TRADES HAVE NOT ACTUALLY BEEN EXECUTED, THE RESULTS MAY HAVE UNDER-OR-OVERCOMPENSATED FOR THE IMPACT, IF ANY, OF CERTAIN MARKET FACTORS, SUCH AS LACK OF LIQUIDITY. SIMULATED TRADING PLATFORMS IN GENERAL ARE ALSO SUBJECT TO THE FACT THAT THEY ARE DESIGNED WITH THE BENEFIT OF HINDSIGHT. NO REPRESENTATION IS BEING MADE THAT ANY ACCOUNT WILL OR IS LIKELY TO ACHIEVE PROFITS OR LOSSES SIMILAR TO THOSE SHOWN.</a:t>
            </a:r>
            <a:endParaRPr lang="en-US" sz="800" dirty="0"/>
          </a:p>
        </p:txBody>
      </p:sp>
      <p:pic>
        <p:nvPicPr>
          <p:cNvPr id="15" name="Picture 14" descr="back-arrow.bmp">
            <a:hlinkClick r:id="rId11" action="ppaction://hlinksldjump"/>
          </p:cNvPr>
          <p:cNvPicPr>
            <a:picLocks noChangeAspect="1"/>
          </p:cNvPicPr>
          <p:nvPr/>
        </p:nvPicPr>
        <p:blipFill>
          <a:blip r:embed="rId12" cstate="print"/>
          <a:stretch>
            <a:fillRect/>
          </a:stretch>
        </p:blipFill>
        <p:spPr>
          <a:xfrm>
            <a:off x="381000" y="6172200"/>
            <a:ext cx="333375" cy="333375"/>
          </a:xfrm>
          <a:prstGeom prst="rect">
            <a:avLst/>
          </a:prstGeom>
        </p:spPr>
      </p:pic>
      <p:sp>
        <p:nvSpPr>
          <p:cNvPr id="17" name="TextBox 16"/>
          <p:cNvSpPr txBox="1"/>
          <p:nvPr/>
        </p:nvSpPr>
        <p:spPr>
          <a:xfrm>
            <a:off x="762000" y="6172200"/>
            <a:ext cx="6553200" cy="261610"/>
          </a:xfrm>
          <a:prstGeom prst="rect">
            <a:avLst/>
          </a:prstGeom>
          <a:noFill/>
        </p:spPr>
        <p:txBody>
          <a:bodyPr wrap="square" rtlCol="0">
            <a:spAutoFit/>
          </a:bodyPr>
          <a:lstStyle/>
          <a:p>
            <a:r>
              <a:rPr lang="en-US" sz="1100" dirty="0" smtClean="0"/>
              <a:t>For more detailed back testing report please visit </a:t>
            </a:r>
            <a:r>
              <a:rPr lang="en-US" sz="1100" b="1" dirty="0" smtClean="0">
                <a:hlinkClick r:id="rId13"/>
              </a:rPr>
              <a:t>www.fx-quant.com/FXBQ/BackTestFXBQ.htm</a:t>
            </a:r>
            <a:endParaRPr lang="en-US" sz="1100" b="1" dirty="0"/>
          </a:p>
        </p:txBody>
      </p:sp>
    </p:spTree>
  </p:cSld>
  <p:clrMapOvr>
    <a:masterClrMapping/>
  </p:clrMapOvr>
  <p:transition>
    <p:wipe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60712" y="6353175"/>
            <a:ext cx="3130550"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16</a:t>
            </a:fld>
            <a:endParaRPr kumimoji="0" lang="en-US"/>
          </a:p>
        </p:txBody>
      </p:sp>
      <p:graphicFrame>
        <p:nvGraphicFramePr>
          <p:cNvPr id="8" name="Diagram 7"/>
          <p:cNvGraphicFramePr/>
          <p:nvPr/>
        </p:nvGraphicFramePr>
        <p:xfrm>
          <a:off x="457200" y="762000"/>
          <a:ext cx="88392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457200" y="1295400"/>
            <a:ext cx="8915400" cy="4876800"/>
          </a:xfrm>
          <a:prstGeom prst="rect">
            <a:avLst/>
          </a:prstGeom>
        </p:spPr>
        <p:txBody>
          <a:bodyPr>
            <a:normAutofit fontScale="92500" lnSpcReduction="10000"/>
          </a:bodyPr>
          <a:lstStyle/>
          <a:p>
            <a:pPr marL="274320" marR="0" lvl="0" indent="-274320" algn="l"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The Strategy</a:t>
            </a:r>
          </a:p>
          <a:p>
            <a:pPr marL="114300" marR="0" lvl="0" indent="-114300" algn="just"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FXQ11</a:t>
            </a:r>
            <a:r>
              <a:rPr kumimoji="0" lang="en-US" sz="1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is based on </a:t>
            </a:r>
            <a:r>
              <a:rPr lang="en-US" sz="1200" dirty="0" smtClean="0"/>
              <a:t>time </a:t>
            </a:r>
            <a:r>
              <a:rPr kumimoji="0" lang="en-US" sz="1200" b="0" i="0" u="none" strike="noStrike" kern="1200" cap="none" spc="0" normalizeH="0" noProof="0" dirty="0" smtClean="0">
                <a:ln>
                  <a:noFill/>
                </a:ln>
                <a:solidFill>
                  <a:schemeClr val="tx1"/>
                </a:solidFill>
                <a:effectLst/>
                <a:uLnTx/>
                <a:uFillTx/>
                <a:latin typeface="+mn-lt"/>
                <a:ea typeface="+mn-ea"/>
                <a:cs typeface="+mn-cs"/>
              </a:rPr>
              <a:t>series analysis of currency price returns. </a:t>
            </a:r>
          </a:p>
          <a:p>
            <a:pPr marL="114300" marR="0" lvl="0" indent="-114300" algn="just"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kumimoji="0" lang="en-US" sz="1200" b="0" i="0" u="none" strike="noStrike" kern="1200" cap="none" spc="0" normalizeH="0" noProof="0" dirty="0" smtClean="0">
                <a:ln>
                  <a:noFill/>
                </a:ln>
                <a:solidFill>
                  <a:schemeClr val="tx1"/>
                </a:solidFill>
                <a:effectLst/>
                <a:uLnTx/>
                <a:uFillTx/>
                <a:latin typeface="+mn-lt"/>
                <a:ea typeface="+mn-ea"/>
                <a:cs typeface="+mn-cs"/>
              </a:rPr>
              <a:t>- T</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rades currencies in the cash ("spot") markets. Creates a complex portfolio of 9 global currencies and adjusts its components daily. </a:t>
            </a:r>
          </a:p>
          <a:p>
            <a:pPr marL="123825" lvl="0" indent="-123825" algn="just">
              <a:spcAft>
                <a:spcPts val="600"/>
              </a:spcAft>
              <a:buClr>
                <a:schemeClr val="accent3"/>
              </a:buClr>
              <a:buSzPct val="95000"/>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T</a:t>
            </a:r>
            <a:r>
              <a:rPr lang="en-US" sz="1200" dirty="0" smtClean="0"/>
              <a:t>he strategy generates signals based on combinations of 3-th class of all available currency pairs based on the 9 base currencies (NZD, CAD, GBP, EUR, CHF, NOK, SEK, AUD and SGD). For example, one such combination can be NZDCAD+GBPNOK+CHFAUD. The total number of these </a:t>
            </a:r>
            <a:r>
              <a:rPr lang="en-US" sz="1200" i="1" dirty="0" smtClean="0"/>
              <a:t>artificially created trading instruments</a:t>
            </a:r>
            <a:r>
              <a:rPr lang="en-US" sz="1200" dirty="0" smtClean="0"/>
              <a:t>, is 7140. The mathematics of portfolio diversification show diversification of instruments can lead to better risk-rewards for the combined portfolio.</a:t>
            </a:r>
          </a:p>
          <a:p>
            <a:pPr marL="123825" lvl="0" indent="-123825" algn="just">
              <a:spcAft>
                <a:spcPts val="600"/>
              </a:spcAft>
              <a:buClr>
                <a:schemeClr val="accent3"/>
              </a:buClr>
              <a:buSzPct val="95000"/>
            </a:pPr>
            <a:r>
              <a:rPr lang="en-US" sz="1200" dirty="0" smtClean="0"/>
              <a:t>- In some instruments sells on price increase (buys on price decrease). Do not allow excessive position loading. In some instruments buys double size on price retracement (sells on price rally). The objective is to unload positions in the entire portfolio more rapidly than loading. These opposing forces make the portfolio leverage oscillate around its long term average.</a:t>
            </a:r>
          </a:p>
          <a:p>
            <a:pPr marL="123825" lvl="0" indent="-123825" algn="just">
              <a:spcAft>
                <a:spcPts val="600"/>
              </a:spcAft>
              <a:buClr>
                <a:schemeClr val="accent3"/>
              </a:buClr>
              <a:buSzPct val="95000"/>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a:t>
            </a:r>
            <a:r>
              <a:rPr lang="en-US" sz="1200" dirty="0" smtClean="0"/>
              <a:t>The system is non-parametric (it has z</a:t>
            </a:r>
            <a:r>
              <a:rPr lang="en-US" sz="1200" i="1" dirty="0" smtClean="0"/>
              <a:t>ero degrees of freedom</a:t>
            </a:r>
            <a:r>
              <a:rPr lang="en-US" sz="1200" dirty="0" smtClean="0"/>
              <a:t>), i.e. there are no parameters to optimize (other than average and maximum leverage).</a:t>
            </a:r>
          </a:p>
          <a:p>
            <a:pPr marL="123825" lvl="0" indent="-123825" algn="just">
              <a:spcAft>
                <a:spcPts val="600"/>
              </a:spcAft>
              <a:buClr>
                <a:schemeClr val="accent3"/>
              </a:buClr>
              <a:buSzPct val="95000"/>
            </a:pPr>
            <a:r>
              <a:rPr lang="en-US" sz="1200" dirty="0" smtClean="0"/>
              <a:t>- Due to the excellent diversification, the combined leverage (the value of all currencies held long, against those held short, relative to NAV - Net Asset Value) oscillates around its mean of 0.66 and rarely reach the maximum of 2.0 (this is another important system's feature).</a:t>
            </a:r>
            <a:r>
              <a:rPr lang="en-US" sz="1200" i="1" dirty="0" smtClean="0"/>
              <a:t> </a:t>
            </a:r>
          </a:p>
          <a:p>
            <a:pPr marL="123825" lvl="0" indent="-123825" algn="just">
              <a:spcAft>
                <a:spcPts val="600"/>
              </a:spcAft>
              <a:buClr>
                <a:schemeClr val="accent3"/>
              </a:buClr>
              <a:buSzPct val="95000"/>
            </a:pPr>
            <a:r>
              <a:rPr lang="en-US" sz="1200" dirty="0" smtClean="0"/>
              <a:t>- Our numerical simulations show that </a:t>
            </a:r>
            <a:r>
              <a:rPr lang="en-US" sz="1200" b="1" dirty="0" smtClean="0"/>
              <a:t>in long run, and if a reasonably high average leverage is used</a:t>
            </a:r>
            <a:r>
              <a:rPr lang="en-US" sz="1200" dirty="0" smtClean="0"/>
              <a:t>, the profit-to-loss ratio of the FXQ system will be greater than unity (the sum of gains will be greater than the sum of losses). However, as with any trading strategy, </a:t>
            </a:r>
            <a:r>
              <a:rPr lang="en-US" sz="1200" dirty="0" err="1" smtClean="0"/>
              <a:t>drawdowns</a:t>
            </a:r>
            <a:r>
              <a:rPr lang="en-US" sz="1200" dirty="0" smtClean="0"/>
              <a:t> do exist.</a:t>
            </a: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123825" marR="0" lvl="0" indent="-123825" algn="just" defTabSz="914400" rtl="0" eaLnBrk="1" fontAlgn="auto" latinLnBrk="0" hangingPunct="1">
              <a:lnSpc>
                <a:spcPct val="100000"/>
              </a:lnSpc>
              <a:spcBef>
                <a:spcPts val="0"/>
              </a:spcBef>
              <a:spcAft>
                <a:spcPts val="600"/>
              </a:spcAft>
              <a:buClr>
                <a:schemeClr val="accent3"/>
              </a:buClr>
              <a:buSzPct val="95000"/>
              <a:buFont typeface="Wingdings 2"/>
              <a:buNone/>
              <a:tabLst/>
              <a:defRPr/>
            </a:pP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Profit Generation Process</a:t>
            </a:r>
          </a:p>
          <a:p>
            <a:pPr marL="274320" marR="0" lvl="0" indent="-274320" algn="l" defTabSz="914400" rtl="0" eaLnBrk="1" fontAlgn="auto" latinLnBrk="0" hangingPunct="1">
              <a:lnSpc>
                <a:spcPct val="100000"/>
              </a:lnSpc>
              <a:spcAft>
                <a:spcPts val="300"/>
              </a:spcAft>
              <a:buClr>
                <a:schemeClr val="accent3"/>
              </a:buClr>
              <a:buSzPct val="95000"/>
              <a:buFont typeface="Wingdings 2"/>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Each currency pair, depending on its portfolio weight and its daily price return, has a contribution to strategy daily rate of return (ROR).</a:t>
            </a:r>
          </a:p>
          <a:p>
            <a:pPr marL="274320" marR="0" lvl="0" indent="-274320" algn="l" defTabSz="914400" rtl="0" eaLnBrk="1" fontAlgn="auto" latinLnBrk="0" hangingPunct="1">
              <a:lnSpc>
                <a:spcPct val="100000"/>
              </a:lnSpc>
              <a:spcBef>
                <a:spcPct val="20000"/>
              </a:spcBef>
              <a:spcAft>
                <a:spcPts val="300"/>
              </a:spcAft>
              <a:buClr>
                <a:schemeClr val="accent3"/>
              </a:buClr>
              <a:buSzPct val="95000"/>
              <a:buFont typeface="Wingdings 2"/>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Some positions will produce positive and some will produce negative rates of return. </a:t>
            </a:r>
          </a:p>
          <a:p>
            <a:pPr marL="274320" marR="0" lvl="0" indent="-274320" algn="l" defTabSz="914400" rtl="0" eaLnBrk="1" fontAlgn="auto" latinLnBrk="0" hangingPunct="1">
              <a:lnSpc>
                <a:spcPct val="100000"/>
              </a:lnSpc>
              <a:spcBef>
                <a:spcPct val="20000"/>
              </a:spcBef>
              <a:spcAft>
                <a:spcPts val="300"/>
              </a:spcAft>
              <a:buClr>
                <a:schemeClr val="accent3"/>
              </a:buClr>
              <a:buSzPct val="95000"/>
              <a:buFont typeface="Wingdings 2"/>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The strategy, through active portfolio composition and adjustment, attempts to generate positive returns over time.</a:t>
            </a:r>
          </a:p>
          <a:p>
            <a:pPr marL="274320" marR="0" lvl="0" indent="-274320" algn="l" defTabSz="914400" rtl="0" eaLnBrk="1" fontAlgn="auto" latinLnBrk="0" hangingPunct="1">
              <a:lnSpc>
                <a:spcPct val="100000"/>
              </a:lnSpc>
              <a:spcBef>
                <a:spcPct val="20000"/>
              </a:spcBef>
              <a:spcAft>
                <a:spcPts val="300"/>
              </a:spcAft>
              <a:buClr>
                <a:schemeClr val="accent3"/>
              </a:buClr>
              <a:buSzPct val="95000"/>
              <a:buFont typeface="Wingdings 2"/>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The strategy is in the market 100% of time and daily rates of return are calculated on a mark-to-market basis.</a:t>
            </a:r>
          </a:p>
        </p:txBody>
      </p:sp>
      <p:pic>
        <p:nvPicPr>
          <p:cNvPr id="7" name="Picture 6" descr="back-arrow.bmp">
            <a:hlinkClick r:id="rId7" action="ppaction://hlinksldjump"/>
          </p:cNvPr>
          <p:cNvPicPr>
            <a:picLocks noChangeAspect="1"/>
          </p:cNvPicPr>
          <p:nvPr/>
        </p:nvPicPr>
        <p:blipFill>
          <a:blip r:embed="rId8" cstate="print"/>
          <a:stretch>
            <a:fillRect/>
          </a:stretch>
        </p:blipFill>
        <p:spPr>
          <a:xfrm>
            <a:off x="533400" y="6019800"/>
            <a:ext cx="333375" cy="333375"/>
          </a:xfrm>
          <a:prstGeom prst="rect">
            <a:avLst/>
          </a:prstGeom>
        </p:spPr>
      </p:pic>
    </p:spTree>
  </p:cSld>
  <p:clrMapOvr>
    <a:masterClrMapping/>
  </p:clrMapOvr>
  <p:transition>
    <p:wipe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98813" y="6356351"/>
            <a:ext cx="3054350" cy="365125"/>
          </a:xfrm>
        </p:spPr>
        <p:txBody>
          <a:bodyPr/>
          <a:lstStyle/>
          <a:p>
            <a:r>
              <a:rPr kumimoji="0" lang="en-US" dirty="0" err="1" smtClean="0"/>
              <a:t>Lyncestis</a:t>
            </a:r>
            <a:r>
              <a:rPr kumimoji="0" lang="en-US" dirty="0" smtClean="0"/>
              <a:t> LLP–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17</a:t>
            </a:fld>
            <a:endParaRPr kumimoji="0" lang="en-US"/>
          </a:p>
        </p:txBody>
      </p:sp>
      <p:graphicFrame>
        <p:nvGraphicFramePr>
          <p:cNvPr id="8" name="Diagram 7"/>
          <p:cNvGraphicFramePr/>
          <p:nvPr/>
        </p:nvGraphicFramePr>
        <p:xfrm>
          <a:off x="533400" y="990600"/>
          <a:ext cx="88392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33400" y="1524000"/>
            <a:ext cx="8915400" cy="3505200"/>
          </a:xfrm>
          <a:prstGeom prst="rect">
            <a:avLst/>
          </a:prstGeom>
        </p:spPr>
        <p:txBody>
          <a:bodyPr/>
          <a:lstStyle/>
          <a:p>
            <a:pPr marL="274320" marR="0" lvl="0" indent="-274320" algn="l"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kumimoji="0" lang="en-GB" sz="1200" b="1" i="0" u="none" strike="noStrike" kern="1200" cap="none" spc="0" normalizeH="0" baseline="0" noProof="0" dirty="0" smtClean="0">
                <a:ln>
                  <a:noFill/>
                </a:ln>
                <a:solidFill>
                  <a:schemeClr val="tx1"/>
                </a:solidFill>
                <a:effectLst/>
                <a:uLnTx/>
                <a:uFillTx/>
                <a:latin typeface="+mn-lt"/>
                <a:ea typeface="+mn-ea"/>
                <a:cs typeface="+mn-cs"/>
              </a:rPr>
              <a:t>Strategy Leverage</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GB" sz="1200" b="0" i="0" u="none" strike="noStrike" kern="1200" cap="none" spc="0" normalizeH="0" baseline="0" noProof="0" dirty="0" smtClean="0">
                <a:ln>
                  <a:noFill/>
                </a:ln>
                <a:solidFill>
                  <a:schemeClr val="tx1"/>
                </a:solidFill>
                <a:effectLst/>
                <a:uLnTx/>
                <a:uFillTx/>
                <a:latin typeface="+mn-lt"/>
                <a:ea typeface="+mn-ea"/>
                <a:cs typeface="+mn-cs"/>
              </a:rPr>
              <a:t>- Leverage is defined as a ratio between the USD value of long portfolio components and the trading size (NAV)</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GB" sz="1200" b="0" i="0" u="none" strike="noStrike" kern="1200" cap="none" spc="0" normalizeH="0" baseline="0" noProof="0" dirty="0" smtClean="0">
                <a:ln>
                  <a:noFill/>
                </a:ln>
                <a:solidFill>
                  <a:schemeClr val="tx1"/>
                </a:solidFill>
                <a:effectLst/>
                <a:uLnTx/>
                <a:uFillTx/>
                <a:latin typeface="+mn-lt"/>
                <a:ea typeface="+mn-ea"/>
                <a:cs typeface="+mn-cs"/>
              </a:rPr>
              <a:t>- The average combined leverage is around 0.66 and the maximum leverage should not exceed 2.0.</a:t>
            </a: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GB" sz="1200" b="0" i="0" u="none" strike="noStrike" kern="1200" cap="none" spc="0" normalizeH="0" baseline="0" noProof="0" dirty="0" smtClean="0">
                <a:ln>
                  <a:noFill/>
                </a:ln>
                <a:solidFill>
                  <a:schemeClr val="tx1"/>
                </a:solidFill>
                <a:effectLst/>
                <a:uLnTx/>
                <a:uFillTx/>
                <a:latin typeface="+mn-lt"/>
                <a:ea typeface="+mn-ea"/>
                <a:cs typeface="+mn-cs"/>
              </a:rPr>
              <a:t>- The maximum margin-to-equity ratio should not exceed 5% (if margin requirement for a 100,000 currency lot is $1,000).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GB" sz="12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Risk Control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Is achieved through a variety of means which in most market conditions should minimize </a:t>
            </a:r>
            <a:r>
              <a:rPr kumimoji="0" lang="en-US" sz="1200" b="0" i="0" u="none" strike="noStrike" kern="1200" cap="none" spc="0" normalizeH="0" baseline="0" noProof="0" dirty="0" err="1" smtClean="0">
                <a:ln>
                  <a:noFill/>
                </a:ln>
                <a:solidFill>
                  <a:schemeClr val="tx1"/>
                </a:solidFill>
                <a:effectLst/>
                <a:uLnTx/>
                <a:uFillTx/>
                <a:latin typeface="+mn-lt"/>
                <a:ea typeface="+mn-ea"/>
                <a:cs typeface="+mn-cs"/>
              </a:rPr>
              <a:t>drawdowns</a:t>
            </a: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The first is portfolio construction and diversification (trend and counter trend trading in indexes and their components)</a:t>
            </a:r>
          </a:p>
          <a:p>
            <a:pPr marL="123825" lvl="0" indent="-104775">
              <a:spcBef>
                <a:spcPct val="20000"/>
              </a:spcBef>
              <a:buClr>
                <a:schemeClr val="accent3"/>
              </a:buClr>
              <a:buSzPct val="95000"/>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The s</a:t>
            </a:r>
            <a:r>
              <a:rPr lang="en-GB" sz="1200" dirty="0" err="1" smtClean="0"/>
              <a:t>econd</a:t>
            </a:r>
            <a:r>
              <a:rPr lang="en-GB" sz="1200" dirty="0" smtClean="0"/>
              <a:t> is portfolio concentration control through position size limitation of the 7140 artificially created instruments. Currently set to 8% relative to the account trading size (NAV). Also, the maximum leverage on portfolio level is limited to 200% of NAV.</a:t>
            </a: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Third is catastrophic stop based on money management rules (can be set by the investor)</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GB" sz="1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TextBox 5"/>
          <p:cNvSpPr txBox="1"/>
          <p:nvPr/>
        </p:nvSpPr>
        <p:spPr>
          <a:xfrm>
            <a:off x="533400" y="4343400"/>
            <a:ext cx="8229600" cy="646331"/>
          </a:xfrm>
          <a:prstGeom prst="rect">
            <a:avLst/>
          </a:prstGeom>
          <a:noFill/>
        </p:spPr>
        <p:txBody>
          <a:bodyPr wrap="square" rtlCol="0">
            <a:spAutoFit/>
          </a:bodyPr>
          <a:lstStyle/>
          <a:p>
            <a:r>
              <a:rPr lang="en-US" sz="1200" b="1" dirty="0" smtClean="0"/>
              <a:t>The strategy was completely redesigned in December 2012. </a:t>
            </a:r>
          </a:p>
          <a:p>
            <a:r>
              <a:rPr lang="en-US" sz="1200" b="1" dirty="0" smtClean="0"/>
              <a:t>Please </a:t>
            </a:r>
            <a:r>
              <a:rPr lang="en-US" sz="1200" b="1" dirty="0" smtClean="0">
                <a:hlinkClick r:id="rId7" action="ppaction://hlinksldjump"/>
              </a:rPr>
              <a:t>see FX Quant 11 Back Testing Results </a:t>
            </a:r>
            <a:r>
              <a:rPr lang="en-US" sz="1200" b="1" dirty="0" smtClean="0"/>
              <a:t>of v.12/2012.</a:t>
            </a:r>
          </a:p>
          <a:p>
            <a:r>
              <a:rPr lang="en-US" sz="1200" b="1" dirty="0" smtClean="0"/>
              <a:t>The newer version started live trading in January 2013.</a:t>
            </a:r>
            <a:endParaRPr lang="en-US" sz="1200" b="1" dirty="0"/>
          </a:p>
        </p:txBody>
      </p:sp>
      <p:pic>
        <p:nvPicPr>
          <p:cNvPr id="7" name="Picture 6" descr="back-arrow.bmp">
            <a:hlinkClick r:id="rId8" action="ppaction://hlinksldjump"/>
          </p:cNvPr>
          <p:cNvPicPr>
            <a:picLocks noChangeAspect="1"/>
          </p:cNvPicPr>
          <p:nvPr/>
        </p:nvPicPr>
        <p:blipFill>
          <a:blip r:embed="rId9" cstate="print"/>
          <a:stretch>
            <a:fillRect/>
          </a:stretch>
        </p:blipFill>
        <p:spPr>
          <a:xfrm>
            <a:off x="533400" y="6019800"/>
            <a:ext cx="333375" cy="333375"/>
          </a:xfrm>
          <a:prstGeom prst="rect">
            <a:avLst/>
          </a:prstGeom>
        </p:spPr>
      </p:pic>
      <p:sp>
        <p:nvSpPr>
          <p:cNvPr id="9" name="Rectangle 8"/>
          <p:cNvSpPr/>
          <p:nvPr/>
        </p:nvSpPr>
        <p:spPr>
          <a:xfrm>
            <a:off x="914400" y="6096000"/>
            <a:ext cx="1500732" cy="261610"/>
          </a:xfrm>
          <a:prstGeom prst="rect">
            <a:avLst/>
          </a:prstGeom>
        </p:spPr>
        <p:txBody>
          <a:bodyPr wrap="none">
            <a:spAutoFit/>
          </a:bodyPr>
          <a:lstStyle/>
          <a:p>
            <a:r>
              <a:rPr lang="en-US" sz="1100" dirty="0" smtClean="0"/>
              <a:t>To Table of Contents</a:t>
            </a:r>
            <a:endParaRPr lang="en-US" sz="1100" dirty="0"/>
          </a:p>
        </p:txBody>
      </p:sp>
    </p:spTree>
  </p:cSld>
  <p:clrMapOvr>
    <a:masterClrMapping/>
  </p:clrMapOvr>
  <p:transition>
    <p:wipe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250113" y="6435162"/>
            <a:ext cx="3054350" cy="286313"/>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a:xfrm>
            <a:off x="8508120" y="6356350"/>
            <a:ext cx="825500" cy="365125"/>
          </a:xfrm>
        </p:spPr>
        <p:txBody>
          <a:bodyPr/>
          <a:lstStyle/>
          <a:p>
            <a:fld id="{042AED99-7FB4-404E-8A97-64753DCE42EC}" type="slidenum">
              <a:rPr kumimoji="0" lang="en-US" smtClean="0"/>
              <a:pPr/>
              <a:t>18</a:t>
            </a:fld>
            <a:endParaRPr kumimoji="0" lang="en-US"/>
          </a:p>
        </p:txBody>
      </p:sp>
      <p:graphicFrame>
        <p:nvGraphicFramePr>
          <p:cNvPr id="13" name="Diagram 12"/>
          <p:cNvGraphicFramePr/>
          <p:nvPr>
            <p:extLst>
              <p:ext uri="{D42A27DB-BD31-4B8C-83A1-F6EECF244321}">
                <p14:modId xmlns:p14="http://schemas.microsoft.com/office/powerpoint/2010/main" val="3037407787"/>
              </p:ext>
            </p:extLst>
          </p:nvPr>
        </p:nvGraphicFramePr>
        <p:xfrm>
          <a:off x="543678" y="788068"/>
          <a:ext cx="87630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6801" y="1600200"/>
            <a:ext cx="3798304" cy="1882217"/>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81600" y="1502848"/>
            <a:ext cx="3382535" cy="2076920"/>
          </a:xfrm>
          <a:prstGeom prst="rect">
            <a:avLst/>
          </a:prstGeom>
        </p:spPr>
      </p:pic>
      <p:sp>
        <p:nvSpPr>
          <p:cNvPr id="8" name="TextBox 7"/>
          <p:cNvSpPr txBox="1"/>
          <p:nvPr/>
        </p:nvSpPr>
        <p:spPr>
          <a:xfrm>
            <a:off x="6711070" y="5993304"/>
            <a:ext cx="2209800" cy="261610"/>
          </a:xfrm>
          <a:prstGeom prst="rect">
            <a:avLst/>
          </a:prstGeom>
          <a:noFill/>
        </p:spPr>
        <p:txBody>
          <a:bodyPr wrap="square" rtlCol="0">
            <a:spAutoFit/>
          </a:bodyPr>
          <a:lstStyle/>
          <a:p>
            <a:r>
              <a:rPr lang="en-US" sz="1100" dirty="0" smtClean="0"/>
              <a:t>* Net of 20% performance fee</a:t>
            </a:r>
            <a:endParaRPr lang="en-US" sz="1100" dirty="0"/>
          </a:p>
        </p:txBody>
      </p:sp>
      <p:sp>
        <p:nvSpPr>
          <p:cNvPr id="9" name="TextBox 8"/>
          <p:cNvSpPr txBox="1"/>
          <p:nvPr/>
        </p:nvSpPr>
        <p:spPr>
          <a:xfrm>
            <a:off x="722606" y="6005257"/>
            <a:ext cx="6019800" cy="430887"/>
          </a:xfrm>
          <a:prstGeom prst="rect">
            <a:avLst/>
          </a:prstGeom>
          <a:noFill/>
        </p:spPr>
        <p:txBody>
          <a:bodyPr wrap="square" rtlCol="0">
            <a:spAutoFit/>
          </a:bodyPr>
          <a:lstStyle/>
          <a:p>
            <a:r>
              <a:rPr lang="en-US" sz="1100" dirty="0" smtClean="0">
                <a:latin typeface="Arial" pitchFamily="34" charset="0"/>
                <a:cs typeface="Arial" pitchFamily="34" charset="0"/>
              </a:rPr>
              <a:t>For current, more detailed performance report and performance analytics please visit </a:t>
            </a:r>
          </a:p>
          <a:p>
            <a:r>
              <a:rPr lang="en-US" sz="1100" dirty="0" smtClean="0">
                <a:latin typeface="Arial" pitchFamily="34" charset="0"/>
                <a:cs typeface="Arial" pitchFamily="34" charset="0"/>
                <a:hlinkClick r:id="rId9"/>
              </a:rPr>
              <a:t>www.fx-quant.com/FXQ/PerformanceFXQ.htm</a:t>
            </a:r>
            <a:r>
              <a:rPr lang="en-US" sz="1100" dirty="0" smtClean="0">
                <a:latin typeface="Arial" pitchFamily="34" charset="0"/>
                <a:cs typeface="Arial" pitchFamily="34" charset="0"/>
              </a:rPr>
              <a:t> </a:t>
            </a:r>
            <a:r>
              <a:rPr lang="en-US" sz="1100" i="1" dirty="0" smtClean="0">
                <a:latin typeface="Arial" pitchFamily="34" charset="0"/>
                <a:cs typeface="Arial" pitchFamily="34" charset="0"/>
              </a:rPr>
              <a:t>The strategy was modified in Dec/2012</a:t>
            </a:r>
            <a:endParaRPr lang="en-US" sz="1100" i="1" dirty="0">
              <a:latin typeface="Arial" pitchFamily="34" charset="0"/>
              <a:cs typeface="Arial" pitchFamily="34" charset="0"/>
            </a:endParaRPr>
          </a:p>
        </p:txBody>
      </p:sp>
      <p:sp>
        <p:nvSpPr>
          <p:cNvPr id="10" name="Rectangle 9"/>
          <p:cNvSpPr/>
          <p:nvPr/>
        </p:nvSpPr>
        <p:spPr>
          <a:xfrm>
            <a:off x="547687" y="1219786"/>
            <a:ext cx="5105400" cy="246221"/>
          </a:xfrm>
          <a:prstGeom prst="rect">
            <a:avLst/>
          </a:prstGeom>
        </p:spPr>
        <p:txBody>
          <a:bodyPr wrap="square">
            <a:spAutoFit/>
          </a:bodyPr>
          <a:lstStyle/>
          <a:p>
            <a:r>
              <a:rPr lang="en-US" sz="1000" dirty="0" smtClean="0">
                <a:latin typeface="Arial" pitchFamily="34" charset="0"/>
                <a:cs typeface="Arial" pitchFamily="34" charset="0"/>
              </a:rPr>
              <a:t>PAST PERFORMANCE IS NOT NECESSARILY INDICATIVE OF FUTURE RESULTS</a:t>
            </a:r>
            <a:endParaRPr lang="en-US" sz="1000" dirty="0"/>
          </a:p>
        </p:txBody>
      </p:sp>
      <p:pic>
        <p:nvPicPr>
          <p:cNvPr id="12" name="Picture 11" descr="back-arrow.bmp">
            <a:hlinkClick r:id="rId10" action="ppaction://hlinksldjump"/>
          </p:cNvPr>
          <p:cNvPicPr>
            <a:picLocks noChangeAspect="1"/>
          </p:cNvPicPr>
          <p:nvPr/>
        </p:nvPicPr>
        <p:blipFill>
          <a:blip r:embed="rId11" cstate="print"/>
          <a:stretch>
            <a:fillRect/>
          </a:stretch>
        </p:blipFill>
        <p:spPr>
          <a:xfrm>
            <a:off x="381000" y="6248400"/>
            <a:ext cx="333375" cy="333375"/>
          </a:xfrm>
          <a:prstGeom prst="rect">
            <a:avLst/>
          </a:prstGeom>
        </p:spPr>
      </p:pic>
      <p:sp>
        <p:nvSpPr>
          <p:cNvPr id="14" name="Rectangle 13"/>
          <p:cNvSpPr/>
          <p:nvPr/>
        </p:nvSpPr>
        <p:spPr>
          <a:xfrm>
            <a:off x="6783847" y="6220701"/>
            <a:ext cx="457200" cy="228600"/>
          </a:xfrm>
          <a:prstGeom prst="rect">
            <a:avLst/>
          </a:prstGeom>
          <a:solidFill>
            <a:srgbClr val="ABA0EE"/>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249278" y="6204196"/>
            <a:ext cx="2057400" cy="261610"/>
          </a:xfrm>
          <a:prstGeom prst="rect">
            <a:avLst/>
          </a:prstGeom>
          <a:noFill/>
        </p:spPr>
        <p:txBody>
          <a:bodyPr wrap="square" rtlCol="0">
            <a:spAutoFit/>
          </a:bodyPr>
          <a:lstStyle/>
          <a:p>
            <a:r>
              <a:rPr lang="en-US" sz="1100" dirty="0" smtClean="0">
                <a:latin typeface="Arial" pitchFamily="34" charset="0"/>
                <a:cs typeface="Arial" pitchFamily="34" charset="0"/>
              </a:rPr>
              <a:t>- Former version of FXQ11</a:t>
            </a:r>
            <a:endParaRPr lang="en-US" sz="1100" dirty="0">
              <a:latin typeface="Arial" pitchFamily="34" charset="0"/>
              <a:cs typeface="Arial"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639546916"/>
              </p:ext>
            </p:extLst>
          </p:nvPr>
        </p:nvGraphicFramePr>
        <p:xfrm>
          <a:off x="1256993" y="3804443"/>
          <a:ext cx="7086604" cy="2069335"/>
        </p:xfrm>
        <a:graphic>
          <a:graphicData uri="http://schemas.openxmlformats.org/drawingml/2006/table">
            <a:tbl>
              <a:tblPr/>
              <a:tblGrid>
                <a:gridCol w="366128"/>
                <a:gridCol w="480034"/>
                <a:gridCol w="480034"/>
                <a:gridCol w="480034"/>
                <a:gridCol w="480034"/>
                <a:gridCol w="480034"/>
                <a:gridCol w="480034"/>
                <a:gridCol w="480034"/>
                <a:gridCol w="480034"/>
                <a:gridCol w="480034"/>
                <a:gridCol w="480034"/>
                <a:gridCol w="480034"/>
                <a:gridCol w="480034"/>
                <a:gridCol w="480034"/>
                <a:gridCol w="480034"/>
              </a:tblGrid>
              <a:tr h="182940">
                <a:tc>
                  <a:txBody>
                    <a:bodyPr/>
                    <a:lstStyle/>
                    <a:p>
                      <a:pPr algn="ctr">
                        <a:spcAft>
                          <a:spcPts val="0"/>
                        </a:spcAft>
                      </a:pPr>
                      <a:r>
                        <a:rPr lang="en-US" sz="800" dirty="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800" b="1">
                          <a:solidFill>
                            <a:srgbClr val="FFFFFF"/>
                          </a:solidFill>
                          <a:effectLst/>
                          <a:latin typeface="Arial" panose="020B0604020202020204" pitchFamily="34" charset="0"/>
                          <a:cs typeface="Arial" panose="020B0604020202020204" pitchFamily="34" charset="0"/>
                        </a:rPr>
                        <a:t>Jan</a:t>
                      </a:r>
                      <a:r>
                        <a:rPr lang="en-US" sz="80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800" b="1">
                          <a:solidFill>
                            <a:srgbClr val="FFFFFF"/>
                          </a:solidFill>
                          <a:effectLst/>
                          <a:latin typeface="Arial" panose="020B0604020202020204" pitchFamily="34" charset="0"/>
                          <a:cs typeface="Arial" panose="020B0604020202020204" pitchFamily="34" charset="0"/>
                        </a:rPr>
                        <a:t>Feb</a:t>
                      </a:r>
                      <a:r>
                        <a:rPr lang="en-US" sz="80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800" b="1">
                          <a:solidFill>
                            <a:srgbClr val="FFFFFF"/>
                          </a:solidFill>
                          <a:effectLst/>
                          <a:latin typeface="Arial" panose="020B0604020202020204" pitchFamily="34" charset="0"/>
                          <a:cs typeface="Arial" panose="020B0604020202020204" pitchFamily="34" charset="0"/>
                        </a:rPr>
                        <a:t>Mar</a:t>
                      </a:r>
                      <a:r>
                        <a:rPr lang="en-US" sz="80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800" b="1">
                          <a:solidFill>
                            <a:srgbClr val="FFFFFF"/>
                          </a:solidFill>
                          <a:effectLst/>
                          <a:latin typeface="Arial" panose="020B0604020202020204" pitchFamily="34" charset="0"/>
                          <a:cs typeface="Arial" panose="020B0604020202020204" pitchFamily="34" charset="0"/>
                        </a:rPr>
                        <a:t>Apr</a:t>
                      </a:r>
                      <a:r>
                        <a:rPr lang="en-US" sz="80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800" b="1">
                          <a:solidFill>
                            <a:srgbClr val="FFFFFF"/>
                          </a:solidFill>
                          <a:effectLst/>
                          <a:latin typeface="Arial" panose="020B0604020202020204" pitchFamily="34" charset="0"/>
                          <a:cs typeface="Arial" panose="020B0604020202020204" pitchFamily="34" charset="0"/>
                        </a:rPr>
                        <a:t>May</a:t>
                      </a:r>
                      <a:r>
                        <a:rPr lang="en-US" sz="80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800" b="1">
                          <a:solidFill>
                            <a:srgbClr val="FFFFFF"/>
                          </a:solidFill>
                          <a:effectLst/>
                          <a:latin typeface="Arial" panose="020B0604020202020204" pitchFamily="34" charset="0"/>
                          <a:cs typeface="Arial" panose="020B0604020202020204" pitchFamily="34" charset="0"/>
                        </a:rPr>
                        <a:t>Jun</a:t>
                      </a:r>
                      <a:r>
                        <a:rPr lang="en-US" sz="80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800" b="1">
                          <a:solidFill>
                            <a:srgbClr val="FFFFFF"/>
                          </a:solidFill>
                          <a:effectLst/>
                          <a:latin typeface="Arial" panose="020B0604020202020204" pitchFamily="34" charset="0"/>
                          <a:cs typeface="Arial" panose="020B0604020202020204" pitchFamily="34" charset="0"/>
                        </a:rPr>
                        <a:t>Jul</a:t>
                      </a:r>
                      <a:endParaRPr lang="en-US" sz="8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800" b="1">
                          <a:solidFill>
                            <a:srgbClr val="FFFFFF"/>
                          </a:solidFill>
                          <a:effectLst/>
                          <a:latin typeface="Arial" panose="020B0604020202020204" pitchFamily="34" charset="0"/>
                          <a:cs typeface="Arial" panose="020B0604020202020204" pitchFamily="34" charset="0"/>
                        </a:rPr>
                        <a:t>Aug</a:t>
                      </a:r>
                      <a:endParaRPr lang="en-US" sz="8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800" b="1">
                          <a:solidFill>
                            <a:srgbClr val="FFFFFF"/>
                          </a:solidFill>
                          <a:effectLst/>
                          <a:latin typeface="Arial" panose="020B0604020202020204" pitchFamily="34" charset="0"/>
                          <a:cs typeface="Arial" panose="020B0604020202020204" pitchFamily="34" charset="0"/>
                        </a:rPr>
                        <a:t>Sep</a:t>
                      </a:r>
                      <a:endParaRPr lang="en-US" sz="8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800" b="1">
                          <a:solidFill>
                            <a:srgbClr val="FFFFFF"/>
                          </a:solidFill>
                          <a:effectLst/>
                          <a:latin typeface="Arial" panose="020B0604020202020204" pitchFamily="34" charset="0"/>
                          <a:cs typeface="Arial" panose="020B0604020202020204" pitchFamily="34" charset="0"/>
                        </a:rPr>
                        <a:t>Oct</a:t>
                      </a:r>
                      <a:endParaRPr lang="en-US" sz="8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800" b="1">
                          <a:solidFill>
                            <a:srgbClr val="FFFFFF"/>
                          </a:solidFill>
                          <a:effectLst/>
                          <a:latin typeface="Arial" panose="020B0604020202020204" pitchFamily="34" charset="0"/>
                          <a:cs typeface="Arial" panose="020B0604020202020204" pitchFamily="34" charset="0"/>
                        </a:rPr>
                        <a:t>Nov</a:t>
                      </a:r>
                      <a:endParaRPr lang="en-US" sz="8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800" b="1">
                          <a:solidFill>
                            <a:srgbClr val="FFFFFF"/>
                          </a:solidFill>
                          <a:effectLst/>
                          <a:latin typeface="Arial" panose="020B0604020202020204" pitchFamily="34" charset="0"/>
                          <a:cs typeface="Arial" panose="020B0604020202020204" pitchFamily="34" charset="0"/>
                        </a:rPr>
                        <a:t>Dec</a:t>
                      </a:r>
                      <a:endParaRPr lang="en-US" sz="8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800" b="1">
                          <a:solidFill>
                            <a:srgbClr val="FFFFFF"/>
                          </a:solidFill>
                          <a:effectLst/>
                          <a:latin typeface="Arial" panose="020B0604020202020204" pitchFamily="34" charset="0"/>
                          <a:cs typeface="Arial" panose="020B0604020202020204" pitchFamily="34" charset="0"/>
                        </a:rPr>
                        <a:t>YTD</a:t>
                      </a:r>
                      <a:endParaRPr lang="en-US" sz="8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800" b="1">
                          <a:solidFill>
                            <a:srgbClr val="FFFFFF"/>
                          </a:solidFill>
                          <a:effectLst/>
                          <a:latin typeface="Arial" panose="020B0604020202020204" pitchFamily="34" charset="0"/>
                          <a:cs typeface="Arial" panose="020B0604020202020204" pitchFamily="34" charset="0"/>
                        </a:rPr>
                        <a:t>VAMI</a:t>
                      </a:r>
                      <a:endParaRPr lang="en-US" sz="8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r>
              <a:tr h="161827">
                <a:tc>
                  <a:txBody>
                    <a:bodyPr/>
                    <a:lstStyle/>
                    <a:p>
                      <a:pPr algn="ctr"/>
                      <a:r>
                        <a:rPr lang="en-US" sz="850" b="1" dirty="0">
                          <a:solidFill>
                            <a:srgbClr val="FFFFFF"/>
                          </a:solidFill>
                          <a:effectLst/>
                          <a:latin typeface="Arial" panose="020B0604020202020204" pitchFamily="34" charset="0"/>
                          <a:cs typeface="Arial" panose="020B0604020202020204" pitchFamily="34" charset="0"/>
                        </a:rPr>
                        <a:t>2008</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gridSpan="10">
                  <a:txBody>
                    <a:bodyPr/>
                    <a:lstStyle/>
                    <a:p>
                      <a:pPr algn="ctr"/>
                      <a:r>
                        <a:rPr lang="en-US" sz="850" b="1" dirty="0">
                          <a:effectLst/>
                          <a:latin typeface="Arial" panose="020B0604020202020204" pitchFamily="34" charset="0"/>
                          <a:cs typeface="Arial" panose="020B0604020202020204" pitchFamily="34" charset="0"/>
                          <a:hlinkClick r:id="rId12" action="ppaction://hlinksldjump"/>
                        </a:rPr>
                        <a:t>See back testing results of the currently traded strategy (v.12/2012)</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a:r>
                        <a:rPr lang="en-US" sz="850" b="1">
                          <a:effectLst/>
                          <a:latin typeface="Arial" panose="020B0604020202020204" pitchFamily="34" charset="0"/>
                          <a:cs typeface="Arial" panose="020B0604020202020204" pitchFamily="34" charset="0"/>
                        </a:rPr>
                        <a:t>8.91%</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 (</a:t>
                      </a:r>
                      <a:r>
                        <a:rPr lang="en-US" sz="850" b="1" dirty="0">
                          <a:solidFill>
                            <a:srgbClr val="FF0000"/>
                          </a:solidFill>
                          <a:effectLst/>
                          <a:latin typeface="Arial" panose="020B0604020202020204" pitchFamily="34" charset="0"/>
                          <a:cs typeface="Arial" panose="020B0604020202020204" pitchFamily="34" charset="0"/>
                        </a:rPr>
                        <a:t>5.33%)</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effectLst/>
                          <a:latin typeface="Arial" panose="020B0604020202020204" pitchFamily="34" charset="0"/>
                          <a:cs typeface="Arial" panose="020B0604020202020204" pitchFamily="34" charset="0"/>
                        </a:rPr>
                        <a:t>3.10</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effectLst/>
                          <a:latin typeface="Arial" panose="020B0604020202020204" pitchFamily="34" charset="0"/>
                          <a:cs typeface="Arial" panose="020B0604020202020204" pitchFamily="34" charset="0"/>
                        </a:rPr>
                        <a:t>1,031.0</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algn="ctr"/>
                      <a:r>
                        <a:rPr lang="en-US" sz="850" b="1">
                          <a:solidFill>
                            <a:srgbClr val="FFFFFF"/>
                          </a:solidFill>
                          <a:effectLst/>
                          <a:latin typeface="Arial" panose="020B0604020202020204" pitchFamily="34" charset="0"/>
                          <a:cs typeface="Arial" panose="020B0604020202020204" pitchFamily="34" charset="0"/>
                        </a:rPr>
                        <a:t>2009</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850" b="1" dirty="0">
                          <a:effectLst/>
                          <a:latin typeface="Arial" panose="020B0604020202020204" pitchFamily="34" charset="0"/>
                          <a:cs typeface="Arial" panose="020B0604020202020204" pitchFamily="34" charset="0"/>
                        </a:rPr>
                        <a:t>8.00%</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effectLst/>
                          <a:latin typeface="Arial" panose="020B0604020202020204" pitchFamily="34" charset="0"/>
                          <a:cs typeface="Arial" panose="020B0604020202020204" pitchFamily="34" charset="0"/>
                        </a:rPr>
                        <a:t>3.42%</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0.14%)</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a:effectLst/>
                          <a:latin typeface="Arial" panose="020B0604020202020204" pitchFamily="34" charset="0"/>
                          <a:cs typeface="Arial" panose="020B0604020202020204" pitchFamily="34" charset="0"/>
                        </a:rPr>
                        <a:t>2.75%</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(1.18%)</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effectLst/>
                          <a:latin typeface="Arial" panose="020B0604020202020204" pitchFamily="34" charset="0"/>
                          <a:cs typeface="Arial" panose="020B0604020202020204" pitchFamily="34" charset="0"/>
                        </a:rPr>
                        <a:t>1.69</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effectLst/>
                          <a:latin typeface="Arial" panose="020B0604020202020204" pitchFamily="34" charset="0"/>
                          <a:cs typeface="Arial" panose="020B0604020202020204" pitchFamily="34" charset="0"/>
                        </a:rPr>
                        <a:t>1.11%</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(0.18%)</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1.88%)</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a:effectLst/>
                          <a:latin typeface="Arial" panose="020B0604020202020204" pitchFamily="34" charset="0"/>
                          <a:cs typeface="Arial" panose="020B0604020202020204" pitchFamily="34" charset="0"/>
                        </a:rPr>
                        <a:t>1.01%</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a:effectLst/>
                          <a:latin typeface="Arial" panose="020B0604020202020204" pitchFamily="34" charset="0"/>
                          <a:cs typeface="Arial" panose="020B0604020202020204" pitchFamily="34" charset="0"/>
                        </a:rPr>
                        <a:t>0.98%</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effectLst/>
                          <a:latin typeface="Arial" panose="020B0604020202020204" pitchFamily="34" charset="0"/>
                          <a:cs typeface="Arial" panose="020B0604020202020204" pitchFamily="34" charset="0"/>
                        </a:rPr>
                        <a:t>0.61</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effectLst/>
                          <a:latin typeface="Arial" panose="020B0604020202020204" pitchFamily="34" charset="0"/>
                          <a:cs typeface="Arial" panose="020B0604020202020204" pitchFamily="34" charset="0"/>
                        </a:rPr>
                        <a:t>17.03</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effectLst/>
                          <a:latin typeface="Arial" panose="020B0604020202020204" pitchFamily="34" charset="0"/>
                          <a:cs typeface="Arial" panose="020B0604020202020204" pitchFamily="34" charset="0"/>
                        </a:rPr>
                        <a:t>1,206.6</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algn="ctr"/>
                      <a:r>
                        <a:rPr lang="en-US" sz="850" b="1">
                          <a:solidFill>
                            <a:srgbClr val="FFFFFF"/>
                          </a:solidFill>
                          <a:effectLst/>
                          <a:latin typeface="Arial" panose="020B0604020202020204" pitchFamily="34" charset="0"/>
                          <a:cs typeface="Arial" panose="020B0604020202020204" pitchFamily="34" charset="0"/>
                        </a:rPr>
                        <a:t>2010</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(0.16%)</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(2.05%)</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1.05%)</a:t>
                      </a:r>
                      <a:r>
                        <a:rPr lang="en-US" sz="850" b="1" dirty="0">
                          <a:solidFill>
                            <a:schemeClr val="tx1"/>
                          </a:solidFill>
                          <a:effectLst/>
                          <a:latin typeface="Arial" panose="020B0604020202020204" pitchFamily="34" charset="0"/>
                          <a:cs typeface="Arial" panose="020B0604020202020204" pitchFamily="34" charset="0"/>
                        </a:rPr>
                        <a:t>*</a:t>
                      </a:r>
                      <a:endParaRPr lang="en-US" sz="850"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(0.35%)</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effectLst/>
                          <a:latin typeface="Arial" panose="020B0604020202020204" pitchFamily="34" charset="0"/>
                          <a:cs typeface="Arial" panose="020B0604020202020204" pitchFamily="34" charset="0"/>
                        </a:rPr>
                        <a:t>0.73%</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0.97%)</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a:effectLst/>
                          <a:latin typeface="Arial" panose="020B0604020202020204" pitchFamily="34" charset="0"/>
                          <a:cs typeface="Arial" panose="020B0604020202020204" pitchFamily="34" charset="0"/>
                        </a:rPr>
                        <a:t>1.37%</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a:effectLst/>
                          <a:latin typeface="Arial" panose="020B0604020202020204" pitchFamily="34" charset="0"/>
                          <a:cs typeface="Arial" panose="020B0604020202020204" pitchFamily="34" charset="0"/>
                        </a:rPr>
                        <a:t>0.23%</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0.99%)</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a:effectLst/>
                          <a:latin typeface="Arial" panose="020B0604020202020204" pitchFamily="34" charset="0"/>
                          <a:cs typeface="Arial" panose="020B0604020202020204" pitchFamily="34" charset="0"/>
                        </a:rPr>
                        <a:t>1.22%</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(0.02%)</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0.62%)</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2.68%)</a:t>
                      </a:r>
                      <a:r>
                        <a:rPr lang="en-US" sz="850" b="1" dirty="0">
                          <a:effectLst/>
                          <a:latin typeface="Arial" panose="020B0604020202020204" pitchFamily="34" charset="0"/>
                          <a:cs typeface="Arial" panose="020B0604020202020204" pitchFamily="34" charset="0"/>
                        </a:rPr>
                        <a:t>* </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effectLst/>
                          <a:latin typeface="Arial" panose="020B0604020202020204" pitchFamily="34" charset="0"/>
                          <a:cs typeface="Arial" panose="020B0604020202020204" pitchFamily="34" charset="0"/>
                        </a:rPr>
                        <a:t>1,174.3</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algn="ctr"/>
                      <a:r>
                        <a:rPr lang="en-US" sz="850" b="1">
                          <a:solidFill>
                            <a:srgbClr val="FFFFFF"/>
                          </a:solidFill>
                          <a:effectLst/>
                          <a:latin typeface="Arial" panose="020B0604020202020204" pitchFamily="34" charset="0"/>
                          <a:cs typeface="Arial" panose="020B0604020202020204" pitchFamily="34" charset="0"/>
                        </a:rPr>
                        <a:t>2011</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850" b="1">
                          <a:effectLst/>
                          <a:latin typeface="Arial" panose="020B0604020202020204" pitchFamily="34" charset="0"/>
                          <a:cs typeface="Arial" panose="020B0604020202020204" pitchFamily="34" charset="0"/>
                        </a:rPr>
                        <a:t>0.64%</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a:effectLst/>
                          <a:latin typeface="Arial" panose="020B0604020202020204" pitchFamily="34" charset="0"/>
                          <a:cs typeface="Arial" panose="020B0604020202020204" pitchFamily="34" charset="0"/>
                        </a:rPr>
                        <a:t>0.67%</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0.31%)</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effectLst/>
                          <a:latin typeface="Arial" panose="020B0604020202020204" pitchFamily="34" charset="0"/>
                          <a:cs typeface="Arial" panose="020B0604020202020204" pitchFamily="34" charset="0"/>
                        </a:rPr>
                        <a:t>0.70%</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effectLst/>
                          <a:latin typeface="Arial" panose="020B0604020202020204" pitchFamily="34" charset="0"/>
                          <a:cs typeface="Arial" panose="020B0604020202020204" pitchFamily="34" charset="0"/>
                        </a:rPr>
                        <a:t>0.35%</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effectLst/>
                          <a:latin typeface="Arial" panose="020B0604020202020204" pitchFamily="34" charset="0"/>
                          <a:cs typeface="Arial" panose="020B0604020202020204" pitchFamily="34" charset="0"/>
                        </a:rPr>
                        <a:t>0.87</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(0.86%)</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(5.53%)</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effectLst/>
                          <a:latin typeface="Arial" panose="020B0604020202020204" pitchFamily="34" charset="0"/>
                          <a:cs typeface="Arial" panose="020B0604020202020204" pitchFamily="34" charset="0"/>
                        </a:rPr>
                        <a:t>1.98</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effectLst/>
                          <a:latin typeface="Arial" panose="020B0604020202020204" pitchFamily="34" charset="0"/>
                          <a:cs typeface="Arial" panose="020B0604020202020204" pitchFamily="34" charset="0"/>
                        </a:rPr>
                        <a:t>1.05%</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(0.09%)</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effectLst/>
                          <a:latin typeface="Arial" panose="020B0604020202020204" pitchFamily="34" charset="0"/>
                          <a:cs typeface="Arial" panose="020B0604020202020204" pitchFamily="34" charset="0"/>
                        </a:rPr>
                        <a:t>0.53</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effectLst/>
                          <a:latin typeface="Arial" panose="020B0604020202020204" pitchFamily="34" charset="0"/>
                          <a:cs typeface="Arial" panose="020B0604020202020204" pitchFamily="34" charset="0"/>
                        </a:rPr>
                        <a:t> </a:t>
                      </a: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0.20%)</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effectLst/>
                          <a:latin typeface="Arial" panose="020B0604020202020204" pitchFamily="34" charset="0"/>
                          <a:cs typeface="Arial" panose="020B0604020202020204" pitchFamily="34" charset="0"/>
                        </a:rPr>
                        <a:t>1,172.0</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973">
                <a:tc>
                  <a:txBody>
                    <a:bodyPr/>
                    <a:lstStyle/>
                    <a:p>
                      <a:pPr algn="ctr"/>
                      <a:r>
                        <a:rPr lang="en-US" sz="850" b="1">
                          <a:solidFill>
                            <a:srgbClr val="FFFFFF"/>
                          </a:solidFill>
                          <a:effectLst/>
                          <a:latin typeface="Arial" panose="020B0604020202020204" pitchFamily="34" charset="0"/>
                          <a:cs typeface="Arial" panose="020B0604020202020204" pitchFamily="34" charset="0"/>
                        </a:rPr>
                        <a:t>2012</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(1.04%)</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(0.15%)</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effectLst/>
                          <a:latin typeface="Arial" panose="020B0604020202020204" pitchFamily="34" charset="0"/>
                          <a:cs typeface="Arial" panose="020B0604020202020204" pitchFamily="34" charset="0"/>
                        </a:rPr>
                        <a:t>0.21</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effectLst/>
                          <a:latin typeface="Arial" panose="020B0604020202020204" pitchFamily="34" charset="0"/>
                          <a:cs typeface="Arial" panose="020B0604020202020204" pitchFamily="34" charset="0"/>
                        </a:rPr>
                        <a:t>0.10%</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(0.03%)</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effectLst/>
                          <a:latin typeface="Arial" panose="020B0604020202020204" pitchFamily="34" charset="0"/>
                          <a:cs typeface="Arial" panose="020B0604020202020204" pitchFamily="34" charset="0"/>
                        </a:rPr>
                        <a:t>0.41</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(0.22%)</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(0.16%)</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0.58%)</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effectLst/>
                          <a:latin typeface="Arial" panose="020B0604020202020204" pitchFamily="34" charset="0"/>
                          <a:cs typeface="Arial" panose="020B0604020202020204" pitchFamily="34" charset="0"/>
                        </a:rPr>
                        <a:t>0.11</a:t>
                      </a:r>
                      <a:r>
                        <a:rPr lang="en-US" sz="850" b="1" dirty="0">
                          <a:effectLst/>
                          <a:latin typeface="Arial" panose="020B0604020202020204" pitchFamily="34" charset="0"/>
                          <a:cs typeface="Arial" panose="020B0604020202020204" pitchFamily="34" charset="0"/>
                        </a:rPr>
                        <a:t>%</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(0.45%)</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0.18%)</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1.98%)</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r>
                        <a:rPr lang="en-US" sz="850" b="1" dirty="0">
                          <a:effectLst/>
                          <a:latin typeface="Arial" panose="020B0604020202020204" pitchFamily="34" charset="0"/>
                          <a:cs typeface="Arial" panose="020B0604020202020204" pitchFamily="34" charset="0"/>
                        </a:rPr>
                        <a:t>  1,148.8*</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973">
                <a:tc>
                  <a:txBody>
                    <a:bodyPr/>
                    <a:lstStyle/>
                    <a:p>
                      <a:pPr algn="ctr"/>
                      <a:r>
                        <a:rPr lang="en-US" sz="850" b="1">
                          <a:solidFill>
                            <a:srgbClr val="FFFFFF"/>
                          </a:solidFill>
                          <a:effectLst/>
                          <a:latin typeface="Arial" panose="020B0604020202020204" pitchFamily="34" charset="0"/>
                          <a:cs typeface="Arial" panose="020B0604020202020204" pitchFamily="34" charset="0"/>
                        </a:rPr>
                        <a:t>2013</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850" b="1">
                          <a:effectLst/>
                          <a:latin typeface="Arial" panose="020B0604020202020204" pitchFamily="34" charset="0"/>
                          <a:cs typeface="Arial" panose="020B0604020202020204" pitchFamily="34" charset="0"/>
                        </a:rPr>
                        <a:t>0.06%</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a:effectLst/>
                          <a:latin typeface="Arial" panose="020B0604020202020204" pitchFamily="34" charset="0"/>
                          <a:cs typeface="Arial" panose="020B0604020202020204" pitchFamily="34" charset="0"/>
                        </a:rPr>
                        <a:t>1.56%</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 (</a:t>
                      </a:r>
                      <a:r>
                        <a:rPr lang="en-US" sz="850" b="1" dirty="0">
                          <a:solidFill>
                            <a:srgbClr val="FF0000"/>
                          </a:solidFill>
                          <a:effectLst/>
                          <a:latin typeface="Arial" panose="020B0604020202020204" pitchFamily="34" charset="0"/>
                          <a:cs typeface="Arial" panose="020B0604020202020204" pitchFamily="34" charset="0"/>
                        </a:rPr>
                        <a:t>0.17%)</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a:effectLst/>
                          <a:latin typeface="Arial" panose="020B0604020202020204" pitchFamily="34" charset="0"/>
                          <a:cs typeface="Arial" panose="020B0604020202020204" pitchFamily="34" charset="0"/>
                        </a:rPr>
                        <a:t>0.87%</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(0.58%)</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0.63</a:t>
                      </a:r>
                      <a:r>
                        <a:rPr lang="en-US" sz="850" b="1" dirty="0">
                          <a:effectLst/>
                          <a:latin typeface="Arial" panose="020B0604020202020204" pitchFamily="34" charset="0"/>
                          <a:cs typeface="Arial" panose="020B0604020202020204" pitchFamily="34" charset="0"/>
                        </a:rPr>
                        <a:t>%</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a:effectLst/>
                          <a:latin typeface="Arial" panose="020B0604020202020204" pitchFamily="34" charset="0"/>
                          <a:cs typeface="Arial" panose="020B0604020202020204" pitchFamily="34" charset="0"/>
                        </a:rPr>
                        <a:t>0.83%</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a:effectLst/>
                          <a:latin typeface="Arial" panose="020B0604020202020204" pitchFamily="34" charset="0"/>
                          <a:cs typeface="Arial" panose="020B0604020202020204" pitchFamily="34" charset="0"/>
                        </a:rPr>
                        <a:t>1.20%</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0.05%)</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a:effectLst/>
                          <a:latin typeface="Arial" panose="020B0604020202020204" pitchFamily="34" charset="0"/>
                          <a:cs typeface="Arial" panose="020B0604020202020204" pitchFamily="34" charset="0"/>
                        </a:rPr>
                        <a:t>1.28%</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a:solidFill>
                            <a:srgbClr val="FF0000"/>
                          </a:solidFill>
                          <a:effectLst/>
                          <a:latin typeface="Arial" panose="020B0604020202020204" pitchFamily="34" charset="0"/>
                          <a:cs typeface="Arial" panose="020B0604020202020204" pitchFamily="34" charset="0"/>
                        </a:rPr>
                        <a:t>(0.60%)</a:t>
                      </a:r>
                      <a:endParaRPr lang="en-US" sz="850"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 </a:t>
                      </a:r>
                      <a:r>
                        <a:rPr lang="en-US" sz="850" b="1" dirty="0">
                          <a:solidFill>
                            <a:srgbClr val="FF0000"/>
                          </a:solidFill>
                          <a:effectLst/>
                          <a:latin typeface="Arial" panose="020B0604020202020204" pitchFamily="34" charset="0"/>
                          <a:cs typeface="Arial" panose="020B0604020202020204" pitchFamily="34" charset="0"/>
                        </a:rPr>
                        <a:t>(0.76%)</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4.31</a:t>
                      </a:r>
                      <a:r>
                        <a:rPr lang="en-US" sz="850" b="1" dirty="0">
                          <a:effectLst/>
                          <a:latin typeface="Arial" panose="020B0604020202020204" pitchFamily="34" charset="0"/>
                          <a:cs typeface="Arial" panose="020B0604020202020204" pitchFamily="34" charset="0"/>
                        </a:rPr>
                        <a:t>%</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1,198.2</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827">
                <a:tc>
                  <a:txBody>
                    <a:bodyPr/>
                    <a:lstStyle/>
                    <a:p>
                      <a:pPr algn="ctr"/>
                      <a:r>
                        <a:rPr lang="en-US" sz="850" b="1">
                          <a:solidFill>
                            <a:srgbClr val="FFFFFF"/>
                          </a:solidFill>
                          <a:effectLst/>
                          <a:latin typeface="Arial" panose="020B0604020202020204" pitchFamily="34" charset="0"/>
                          <a:cs typeface="Arial" panose="020B0604020202020204" pitchFamily="34" charset="0"/>
                        </a:rPr>
                        <a:t>2014</a:t>
                      </a:r>
                      <a:endParaRPr lang="en-US" sz="85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850" b="1" dirty="0" smtClean="0">
                          <a:effectLst/>
                          <a:latin typeface="Arial" panose="020B0604020202020204" pitchFamily="34" charset="0"/>
                          <a:cs typeface="Arial" panose="020B0604020202020204" pitchFamily="34" charset="0"/>
                        </a:rPr>
                        <a:t>1.65</a:t>
                      </a:r>
                      <a:r>
                        <a:rPr lang="en-US" sz="850" b="1" dirty="0">
                          <a:effectLst/>
                          <a:latin typeface="Arial" panose="020B0604020202020204" pitchFamily="34" charset="0"/>
                          <a:cs typeface="Arial" panose="020B0604020202020204" pitchFamily="34" charset="0"/>
                        </a:rPr>
                        <a:t>%</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0.77</a:t>
                      </a:r>
                      <a:r>
                        <a:rPr lang="en-US" sz="850" b="1" dirty="0">
                          <a:effectLst/>
                          <a:latin typeface="Arial" panose="020B0604020202020204" pitchFamily="34" charset="0"/>
                          <a:cs typeface="Arial" panose="020B0604020202020204" pitchFamily="34" charset="0"/>
                        </a:rPr>
                        <a:t>%</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0.14</a:t>
                      </a:r>
                      <a:r>
                        <a:rPr lang="en-US" sz="850" b="1" dirty="0">
                          <a:effectLst/>
                          <a:latin typeface="Arial" panose="020B0604020202020204" pitchFamily="34" charset="0"/>
                          <a:cs typeface="Arial" panose="020B0604020202020204" pitchFamily="34" charset="0"/>
                        </a:rPr>
                        <a:t>%</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0.35</a:t>
                      </a:r>
                      <a:r>
                        <a:rPr lang="en-US" sz="850" b="1" dirty="0">
                          <a:effectLst/>
                          <a:latin typeface="Arial" panose="020B0604020202020204" pitchFamily="34" charset="0"/>
                          <a:cs typeface="Arial" panose="020B0604020202020204" pitchFamily="34" charset="0"/>
                        </a:rPr>
                        <a:t>%</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0.15</a:t>
                      </a:r>
                      <a:r>
                        <a:rPr lang="en-US" sz="850" b="1" dirty="0">
                          <a:effectLst/>
                          <a:latin typeface="Arial" panose="020B0604020202020204" pitchFamily="34" charset="0"/>
                          <a:cs typeface="Arial" panose="020B0604020202020204" pitchFamily="34" charset="0"/>
                        </a:rPr>
                        <a:t>%</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1.00%)</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0.06%)</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0.34%)</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0.51%)</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1.74</a:t>
                      </a:r>
                      <a:r>
                        <a:rPr lang="en-US" sz="850" b="1" dirty="0">
                          <a:effectLst/>
                          <a:latin typeface="Arial" panose="020B0604020202020204" pitchFamily="34" charset="0"/>
                          <a:cs typeface="Arial" panose="020B0604020202020204" pitchFamily="34" charset="0"/>
                        </a:rPr>
                        <a:t>%</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0.44</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1.22%)</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2.18</a:t>
                      </a:r>
                      <a:r>
                        <a:rPr lang="en-US" sz="850" b="1" dirty="0">
                          <a:effectLst/>
                          <a:latin typeface="Arial" panose="020B0604020202020204" pitchFamily="34" charset="0"/>
                          <a:cs typeface="Arial" panose="020B0604020202020204" pitchFamily="34" charset="0"/>
                        </a:rPr>
                        <a:t>%</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1,224.3</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919">
                <a:tc>
                  <a:txBody>
                    <a:bodyPr/>
                    <a:lstStyle/>
                    <a:p>
                      <a:pPr algn="ctr"/>
                      <a:r>
                        <a:rPr lang="en-US" sz="850" b="1" dirty="0">
                          <a:solidFill>
                            <a:srgbClr val="FFFFFF"/>
                          </a:solidFill>
                          <a:effectLst/>
                          <a:latin typeface="Arial" panose="020B0604020202020204" pitchFamily="34" charset="0"/>
                          <a:cs typeface="Arial" panose="020B0604020202020204" pitchFamily="34" charset="0"/>
                        </a:rPr>
                        <a:t>2015</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850" b="1" dirty="0" smtClean="0">
                          <a:effectLst/>
                          <a:latin typeface="Arial" panose="020B0604020202020204" pitchFamily="34" charset="0"/>
                          <a:cs typeface="Arial" panose="020B0604020202020204" pitchFamily="34" charset="0"/>
                        </a:rPr>
                        <a:t>1.19</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1.17</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1.06</a:t>
                      </a:r>
                      <a:r>
                        <a:rPr lang="en-US" sz="850" b="1" dirty="0">
                          <a:effectLst/>
                          <a:latin typeface="Arial" panose="020B0604020202020204" pitchFamily="34" charset="0"/>
                          <a:cs typeface="Arial" panose="020B0604020202020204" pitchFamily="34" charset="0"/>
                        </a:rPr>
                        <a:t>%</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0.55</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0.85%)</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1.19%)</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2.26</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0.39</a:t>
                      </a:r>
                      <a:r>
                        <a:rPr lang="en-US" sz="850" b="1" dirty="0">
                          <a:effectLst/>
                          <a:latin typeface="Arial" panose="020B0604020202020204" pitchFamily="34" charset="0"/>
                          <a:cs typeface="Arial" panose="020B0604020202020204" pitchFamily="34" charset="0"/>
                        </a:rPr>
                        <a:t>%</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1.37</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1.76%)</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0.79</a:t>
                      </a:r>
                      <a:r>
                        <a:rPr lang="en-US" sz="850" b="1" dirty="0">
                          <a:effectLst/>
                          <a:latin typeface="Arial" panose="020B0604020202020204" pitchFamily="34" charset="0"/>
                          <a:cs typeface="Arial" panose="020B0604020202020204" pitchFamily="34" charset="0"/>
                        </a:rPr>
                        <a:t>%</a:t>
                      </a:r>
                      <a:r>
                        <a:rPr lang="en-US" sz="85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solidFill>
                            <a:srgbClr val="FF0000"/>
                          </a:solidFill>
                          <a:effectLst/>
                          <a:latin typeface="Arial" panose="020B0604020202020204" pitchFamily="34" charset="0"/>
                          <a:cs typeface="Arial" panose="020B0604020202020204" pitchFamily="34" charset="0"/>
                        </a:rPr>
                        <a:t>(</a:t>
                      </a:r>
                      <a:r>
                        <a:rPr lang="en-US" sz="850" b="1" dirty="0">
                          <a:solidFill>
                            <a:srgbClr val="FF0000"/>
                          </a:solidFill>
                          <a:effectLst/>
                          <a:latin typeface="Arial" panose="020B0604020202020204" pitchFamily="34" charset="0"/>
                          <a:cs typeface="Arial" panose="020B0604020202020204" pitchFamily="34" charset="0"/>
                        </a:rPr>
                        <a:t>0.24%)</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4.76</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850" b="1" dirty="0" smtClean="0">
                          <a:effectLst/>
                          <a:latin typeface="Arial" panose="020B0604020202020204" pitchFamily="34" charset="0"/>
                          <a:cs typeface="Arial" panose="020B0604020202020204" pitchFamily="34" charset="0"/>
                        </a:rPr>
                        <a:t>1,282.7</a:t>
                      </a:r>
                      <a:r>
                        <a:rPr lang="en-US" sz="850" b="1" dirty="0">
                          <a:effectLst/>
                          <a:latin typeface="Arial" panose="020B0604020202020204" pitchFamily="34" charset="0"/>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91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50" b="1" dirty="0" smtClean="0">
                          <a:solidFill>
                            <a:srgbClr val="FFFFFF"/>
                          </a:solidFill>
                          <a:effectLst/>
                          <a:latin typeface="Arial" panose="020B0604020202020204" pitchFamily="34" charset="0"/>
                          <a:cs typeface="Arial" panose="020B0604020202020204" pitchFamily="34" charset="0"/>
                        </a:rPr>
                        <a:t>2016</a:t>
                      </a:r>
                      <a:endParaRPr lang="en-US" sz="850" dirty="0" smtClean="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850" b="1" i="0" kern="1200" dirty="0" smtClean="0">
                          <a:solidFill>
                            <a:schemeClr val="tx1"/>
                          </a:solidFill>
                          <a:effectLst/>
                          <a:latin typeface="Arial" panose="020B0604020202020204" pitchFamily="34" charset="0"/>
                          <a:ea typeface="+mn-ea"/>
                          <a:cs typeface="Arial" panose="020B0604020202020204" pitchFamily="34" charset="0"/>
                        </a:rPr>
                        <a:t>0.97%</a:t>
                      </a:r>
                      <a:r>
                        <a:rPr kumimoji="0" lang="en-US" sz="850" b="0" i="0" kern="1200" dirty="0" smtClean="0">
                          <a:solidFill>
                            <a:schemeClr val="tx1"/>
                          </a:solidFill>
                          <a:effectLst/>
                          <a:latin typeface="Arial" panose="020B0604020202020204" pitchFamily="34" charset="0"/>
                          <a:ea typeface="+mn-ea"/>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850" b="1" i="0" kern="1200" dirty="0" smtClean="0">
                          <a:solidFill>
                            <a:schemeClr val="tx1"/>
                          </a:solidFill>
                          <a:effectLst/>
                          <a:latin typeface="Arial" panose="020B0604020202020204" pitchFamily="34" charset="0"/>
                          <a:ea typeface="+mn-ea"/>
                          <a:cs typeface="Arial" panose="020B0604020202020204" pitchFamily="34" charset="0"/>
                        </a:rPr>
                        <a:t>1.90%*</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850" b="1" i="0" kern="1200" dirty="0" smtClean="0">
                          <a:solidFill>
                            <a:schemeClr val="tx1"/>
                          </a:solidFill>
                          <a:effectLst/>
                          <a:latin typeface="Arial" panose="020B0604020202020204" pitchFamily="34" charset="0"/>
                          <a:ea typeface="+mn-ea"/>
                          <a:cs typeface="Arial" panose="020B0604020202020204" pitchFamily="34" charset="0"/>
                        </a:rPr>
                        <a:t>1.13%*</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850" b="1" i="0" kern="1200" dirty="0" smtClean="0">
                          <a:solidFill>
                            <a:srgbClr val="FF0000"/>
                          </a:solidFill>
                          <a:effectLst/>
                          <a:latin typeface="Arial" panose="020B0604020202020204" pitchFamily="34" charset="0"/>
                          <a:ea typeface="+mn-ea"/>
                          <a:cs typeface="Arial" panose="020B0604020202020204" pitchFamily="34" charset="0"/>
                        </a:rPr>
                        <a:t>(0.02%)</a:t>
                      </a:r>
                      <a:r>
                        <a:rPr kumimoji="0" lang="en-US" sz="850" b="1" i="0" kern="1200" dirty="0" smtClean="0">
                          <a:solidFill>
                            <a:schemeClr val="tx1"/>
                          </a:solidFill>
                          <a:effectLst/>
                          <a:latin typeface="Arial" panose="020B0604020202020204" pitchFamily="34" charset="0"/>
                          <a:ea typeface="+mn-ea"/>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850" b="1" i="0" kern="1200" dirty="0" smtClean="0">
                          <a:solidFill>
                            <a:schemeClr val="tx1"/>
                          </a:solidFill>
                          <a:effectLst/>
                          <a:latin typeface="Arial" panose="020B0604020202020204" pitchFamily="34" charset="0"/>
                          <a:ea typeface="+mn-ea"/>
                          <a:cs typeface="Arial" panose="020B0604020202020204" pitchFamily="34" charset="0"/>
                        </a:rPr>
                        <a:t>0.43%</a:t>
                      </a:r>
                      <a:r>
                        <a:rPr kumimoji="0" lang="en-US" sz="850" b="0" i="0" kern="1200" dirty="0" smtClean="0">
                          <a:solidFill>
                            <a:schemeClr val="tx1"/>
                          </a:solidFill>
                          <a:effectLst/>
                          <a:latin typeface="Arial" panose="020B0604020202020204" pitchFamily="34" charset="0"/>
                          <a:ea typeface="+mn-ea"/>
                          <a:cs typeface="Arial" panose="020B0604020202020204" pitchFamily="34" charset="0"/>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850" b="1" i="0" kern="1200" dirty="0" smtClean="0">
                          <a:solidFill>
                            <a:schemeClr val="tx1"/>
                          </a:solidFill>
                          <a:effectLst/>
                          <a:latin typeface="Arial" panose="020B0604020202020204" pitchFamily="34" charset="0"/>
                          <a:ea typeface="+mn-ea"/>
                          <a:cs typeface="Arial" panose="020B0604020202020204" pitchFamily="34" charset="0"/>
                        </a:rPr>
                        <a:t>0.59%*</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0.35%</a:t>
                      </a:r>
                      <a:r>
                        <a:rPr kumimoji="0" lang="en-US" sz="900" b="0"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(0.04%)</a:t>
                      </a:r>
                      <a:r>
                        <a:rPr kumimoji="0" lang="en-US" sz="900" b="0"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0.09%</a:t>
                      </a:r>
                      <a:r>
                        <a:rPr kumimoji="0" lang="en-US" sz="900" b="0"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(1.48%)</a:t>
                      </a:r>
                      <a:r>
                        <a:rPr kumimoji="0" lang="en-US" sz="900" b="1"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0.22%*</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0.27%*</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4.45%</a:t>
                      </a:r>
                      <a:r>
                        <a:rPr kumimoji="0" lang="en-US" sz="900" b="0"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1,339.7</a:t>
                      </a:r>
                      <a:r>
                        <a:rPr kumimoji="0" lang="en-US" sz="900" b="0"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91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50" b="1" dirty="0" smtClean="0">
                          <a:solidFill>
                            <a:srgbClr val="FFFFFF"/>
                          </a:solidFill>
                          <a:effectLst/>
                          <a:latin typeface="Arial" panose="020B0604020202020204" pitchFamily="34" charset="0"/>
                          <a:cs typeface="Arial" panose="020B0604020202020204" pitchFamily="34" charset="0"/>
                        </a:rPr>
                        <a:t>2017</a:t>
                      </a:r>
                      <a:endParaRPr lang="en-US" sz="850" dirty="0" smtClean="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chemeClr val="tx1"/>
                          </a:solidFill>
                          <a:effectLst/>
                          <a:latin typeface="+mn-lt"/>
                          <a:ea typeface="+mn-ea"/>
                          <a:cs typeface="+mn-cs"/>
                        </a:rPr>
                        <a:t>1.04%*</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0.20%*</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(0.59%)</a:t>
                      </a:r>
                      <a:r>
                        <a:rPr kumimoji="0" lang="en-US" sz="900" b="1"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(1.17%)</a:t>
                      </a:r>
                      <a:r>
                        <a:rPr kumimoji="0" lang="en-US" sz="900" b="1"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0.99%*</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(0.06%)</a:t>
                      </a:r>
                      <a:r>
                        <a:rPr kumimoji="0" lang="en-US" sz="900" b="1"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(1.14%)</a:t>
                      </a:r>
                      <a:r>
                        <a:rPr kumimoji="0" lang="en-US" sz="900" b="1"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(1.02%)</a:t>
                      </a:r>
                      <a:r>
                        <a:rPr kumimoji="0" lang="en-US" sz="900" b="1"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0.74%*</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0.19%*</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0.60%*</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1.15%*</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0.87%*</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1,351.3*</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91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50" b="1" dirty="0" smtClean="0">
                          <a:solidFill>
                            <a:srgbClr val="FFFFFF"/>
                          </a:solidFill>
                          <a:effectLst/>
                          <a:latin typeface="Arial" panose="020B0604020202020204" pitchFamily="34" charset="0"/>
                          <a:cs typeface="Arial" panose="020B0604020202020204" pitchFamily="34" charset="0"/>
                        </a:rPr>
                        <a:t>2018</a:t>
                      </a:r>
                      <a:endParaRPr lang="en-US" sz="850" dirty="0" smtClean="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chemeClr val="tx1"/>
                          </a:solidFill>
                          <a:effectLst/>
                          <a:latin typeface="+mn-lt"/>
                          <a:ea typeface="+mn-ea"/>
                          <a:cs typeface="+mn-cs"/>
                        </a:rPr>
                        <a:t>0.19%*</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0.33%*</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(0.14%)</a:t>
                      </a:r>
                      <a:r>
                        <a:rPr kumimoji="0" lang="en-US" sz="900" b="1"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(0.92%)</a:t>
                      </a:r>
                      <a:r>
                        <a:rPr kumimoji="0" lang="en-US" sz="900" b="1"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0.23%*</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0.65%*</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0.79%*</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(0.90%)</a:t>
                      </a:r>
                      <a:r>
                        <a:rPr kumimoji="0" lang="en-US" sz="900" b="1"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0.86%*</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0.56%</a:t>
                      </a:r>
                      <a:r>
                        <a:rPr kumimoji="0" lang="en-US" sz="900" b="0"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(2.14%)</a:t>
                      </a:r>
                      <a:r>
                        <a:rPr kumimoji="0" lang="en-US" sz="900" b="1"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0.01%*</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(0.53%)</a:t>
                      </a:r>
                      <a:r>
                        <a:rPr kumimoji="0" lang="en-US" sz="900" b="1" i="0" kern="1200" dirty="0" smtClean="0">
                          <a:solidFill>
                            <a:schemeClr val="tx1"/>
                          </a:solidFill>
                          <a:effectLst/>
                          <a:latin typeface="+mn-lt"/>
                          <a:ea typeface="+mn-ea"/>
                          <a:cs typeface="+mn-cs"/>
                        </a:rPr>
                        <a:t>*</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1,344.2*</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91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50" b="1" dirty="0" smtClean="0">
                          <a:solidFill>
                            <a:srgbClr val="FFFFFF"/>
                          </a:solidFill>
                          <a:effectLst/>
                          <a:latin typeface="Arial" panose="020B0604020202020204" pitchFamily="34" charset="0"/>
                          <a:cs typeface="Arial" panose="020B0604020202020204" pitchFamily="34" charset="0"/>
                        </a:rPr>
                        <a:t>2019</a:t>
                      </a:r>
                      <a:endParaRPr lang="en-US" sz="850" dirty="0" smtClean="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chemeClr val="tx1"/>
                          </a:solidFill>
                          <a:effectLst/>
                          <a:latin typeface="+mn-lt"/>
                          <a:ea typeface="+mn-ea"/>
                          <a:cs typeface="+mn-cs"/>
                        </a:rPr>
                        <a:t>0.57%*</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0.31%*</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0.88%*</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1,356.0*</a:t>
                      </a:r>
                      <a:endParaRPr lang="en-US" sz="85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wipe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368675" y="6312058"/>
            <a:ext cx="3130550"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19</a:t>
            </a:fld>
            <a:endParaRPr kumimoji="0" lang="en-US"/>
          </a:p>
        </p:txBody>
      </p:sp>
      <p:graphicFrame>
        <p:nvGraphicFramePr>
          <p:cNvPr id="12" name="Diagram 11"/>
          <p:cNvGraphicFramePr/>
          <p:nvPr/>
        </p:nvGraphicFramePr>
        <p:xfrm>
          <a:off x="990600" y="685800"/>
          <a:ext cx="7772400" cy="362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FXIA-VAMI.JPG"/>
          <p:cNvPicPr>
            <a:picLocks noChangeAspect="1"/>
          </p:cNvPicPr>
          <p:nvPr/>
        </p:nvPicPr>
        <p:blipFill>
          <a:blip r:embed="rId7" cstate="print"/>
          <a:stretch>
            <a:fillRect/>
          </a:stretch>
        </p:blipFill>
        <p:spPr>
          <a:xfrm>
            <a:off x="1066799" y="1142999"/>
            <a:ext cx="3733801" cy="2358693"/>
          </a:xfrm>
          <a:prstGeom prst="rect">
            <a:avLst/>
          </a:prstGeom>
        </p:spPr>
      </p:pic>
      <p:pic>
        <p:nvPicPr>
          <p:cNvPr id="6" name="Picture 5" descr="FXIA-DailyVAMI.JPG"/>
          <p:cNvPicPr>
            <a:picLocks noChangeAspect="1"/>
          </p:cNvPicPr>
          <p:nvPr/>
        </p:nvPicPr>
        <p:blipFill>
          <a:blip r:embed="rId8" cstate="print"/>
          <a:stretch>
            <a:fillRect/>
          </a:stretch>
        </p:blipFill>
        <p:spPr>
          <a:xfrm>
            <a:off x="5029200" y="1143000"/>
            <a:ext cx="3657600" cy="2320741"/>
          </a:xfrm>
          <a:prstGeom prst="rect">
            <a:avLst/>
          </a:prstGeom>
        </p:spPr>
      </p:pic>
      <p:pic>
        <p:nvPicPr>
          <p:cNvPr id="7" name="Picture 6" descr="FXIA-DailyDD.JPG"/>
          <p:cNvPicPr>
            <a:picLocks noChangeAspect="1"/>
          </p:cNvPicPr>
          <p:nvPr/>
        </p:nvPicPr>
        <p:blipFill>
          <a:blip r:embed="rId9" cstate="print"/>
          <a:stretch>
            <a:fillRect/>
          </a:stretch>
        </p:blipFill>
        <p:spPr>
          <a:xfrm>
            <a:off x="1066800" y="3581400"/>
            <a:ext cx="3733800" cy="1900322"/>
          </a:xfrm>
          <a:prstGeom prst="rect">
            <a:avLst/>
          </a:prstGeom>
        </p:spPr>
      </p:pic>
      <p:pic>
        <p:nvPicPr>
          <p:cNvPr id="8" name="Picture 7" descr="FXIA-12MonthRROR.JPG"/>
          <p:cNvPicPr>
            <a:picLocks noChangeAspect="1"/>
          </p:cNvPicPr>
          <p:nvPr/>
        </p:nvPicPr>
        <p:blipFill>
          <a:blip r:embed="rId10" cstate="print"/>
          <a:stretch>
            <a:fillRect/>
          </a:stretch>
        </p:blipFill>
        <p:spPr>
          <a:xfrm>
            <a:off x="5029200" y="3581400"/>
            <a:ext cx="3742989" cy="1905000"/>
          </a:xfrm>
          <a:prstGeom prst="rect">
            <a:avLst/>
          </a:prstGeom>
        </p:spPr>
      </p:pic>
      <p:sp>
        <p:nvSpPr>
          <p:cNvPr id="9" name="Rectangle 8"/>
          <p:cNvSpPr/>
          <p:nvPr/>
        </p:nvSpPr>
        <p:spPr>
          <a:xfrm>
            <a:off x="990600" y="5715000"/>
            <a:ext cx="8001000" cy="523220"/>
          </a:xfrm>
          <a:prstGeom prst="rect">
            <a:avLst/>
          </a:prstGeom>
        </p:spPr>
        <p:txBody>
          <a:bodyPr wrap="square">
            <a:spAutoFit/>
          </a:bodyPr>
          <a:lstStyle/>
          <a:p>
            <a:pPr algn="just"/>
            <a:r>
              <a:rPr lang="en-US" sz="700" dirty="0" smtClean="0"/>
              <a:t>HYPOTHETICAL OR SIMULATED PERFORMANCE RESULTS HAVE CERTAIN INHERENT LIMITATIONS. UNLIKE AN ACTUAL PERFORMANCE RECORD, SIMULATED RESULTS DO NOT REPRESENT ACTUAL TRADING. ALSO, SINCE THE TRADES HAVE NOT ACTUALLY BEEN EXECUTED, THE RESULTS MAY HAVE UNDER-OR-OVERCOMPENSATED FOR THE IMPACT, IF ANY, OF CERTAIN MARKET FACTORS, SUCH AS LACK OF LIQUIDITY. SIMULATED TRADING PLATFORMS IN GENERAL ARE ALSO SUBJECT TO THE FACT THAT THEY ARE DESIGNED WITH THE BENEFIT OF HINDSIGHT. NO REPRESENTATION IS BEING MADE THAT ANY ACCOUNT WILL OR IS LIKELY TO ACHIEVE PROFITS OR LOSSES SIMILAR TO THOSE SHOWN.</a:t>
            </a:r>
            <a:endParaRPr lang="en-US" sz="700" dirty="0"/>
          </a:p>
        </p:txBody>
      </p:sp>
      <p:sp>
        <p:nvSpPr>
          <p:cNvPr id="10" name="TextBox 9"/>
          <p:cNvSpPr txBox="1"/>
          <p:nvPr/>
        </p:nvSpPr>
        <p:spPr>
          <a:xfrm>
            <a:off x="990600" y="5486400"/>
            <a:ext cx="6019800" cy="246221"/>
          </a:xfrm>
          <a:prstGeom prst="rect">
            <a:avLst/>
          </a:prstGeom>
          <a:noFill/>
        </p:spPr>
        <p:txBody>
          <a:bodyPr wrap="square" rtlCol="0">
            <a:spAutoFit/>
          </a:bodyPr>
          <a:lstStyle/>
          <a:p>
            <a:r>
              <a:rPr lang="en-US" sz="1000" b="1" dirty="0" smtClean="0">
                <a:solidFill>
                  <a:srgbClr val="FF0000"/>
                </a:solidFill>
              </a:rPr>
              <a:t>This version of the strategy replaced the former one and started live trading in January 2013.</a:t>
            </a:r>
            <a:endParaRPr lang="en-US" sz="1000" b="1" dirty="0">
              <a:solidFill>
                <a:srgbClr val="FF0000"/>
              </a:solidFill>
            </a:endParaRPr>
          </a:p>
        </p:txBody>
      </p:sp>
      <p:pic>
        <p:nvPicPr>
          <p:cNvPr id="11" name="Picture 10" descr="back-arrow.bmp">
            <a:hlinkClick r:id="rId11" action="ppaction://hlinksldjump"/>
          </p:cNvPr>
          <p:cNvPicPr>
            <a:picLocks noChangeAspect="1"/>
          </p:cNvPicPr>
          <p:nvPr/>
        </p:nvPicPr>
        <p:blipFill>
          <a:blip r:embed="rId12" cstate="print"/>
          <a:stretch>
            <a:fillRect/>
          </a:stretch>
        </p:blipFill>
        <p:spPr>
          <a:xfrm>
            <a:off x="533400" y="6019800"/>
            <a:ext cx="333375" cy="333375"/>
          </a:xfrm>
          <a:prstGeom prst="rect">
            <a:avLst/>
          </a:prstGeom>
        </p:spPr>
      </p:pic>
      <p:sp>
        <p:nvSpPr>
          <p:cNvPr id="13" name="TextBox 12"/>
          <p:cNvSpPr txBox="1"/>
          <p:nvPr/>
        </p:nvSpPr>
        <p:spPr>
          <a:xfrm>
            <a:off x="990600" y="6248400"/>
            <a:ext cx="6553200" cy="246221"/>
          </a:xfrm>
          <a:prstGeom prst="rect">
            <a:avLst/>
          </a:prstGeom>
          <a:noFill/>
        </p:spPr>
        <p:txBody>
          <a:bodyPr wrap="square" rtlCol="0">
            <a:spAutoFit/>
          </a:bodyPr>
          <a:lstStyle/>
          <a:p>
            <a:r>
              <a:rPr lang="en-US" sz="1000" dirty="0" smtClean="0"/>
              <a:t>For more detailed back testing report please visit </a:t>
            </a:r>
            <a:r>
              <a:rPr lang="en-US" sz="1000" b="1" dirty="0" smtClean="0">
                <a:hlinkClick r:id="rId13"/>
              </a:rPr>
              <a:t>www.fx-quant.com/FXQ/BackTesting-FxQuant11.htm</a:t>
            </a:r>
            <a:endParaRPr lang="en-US" sz="1000" b="1" dirty="0"/>
          </a:p>
        </p:txBody>
      </p:sp>
    </p:spTree>
  </p:cSld>
  <p:clrMapOvr>
    <a:masterClrMapping/>
  </p:clrMapOvr>
  <p:transition>
    <p:wipe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98812" y="6356351"/>
            <a:ext cx="3054350"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20</a:t>
            </a:fld>
            <a:endParaRPr kumimoji="0" lang="en-US"/>
          </a:p>
        </p:txBody>
      </p:sp>
      <p:graphicFrame>
        <p:nvGraphicFramePr>
          <p:cNvPr id="4" name="Diagram 3"/>
          <p:cNvGraphicFramePr/>
          <p:nvPr/>
        </p:nvGraphicFramePr>
        <p:xfrm>
          <a:off x="457200" y="762000"/>
          <a:ext cx="88392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457200" y="1295400"/>
            <a:ext cx="8915400" cy="4876800"/>
          </a:xfrm>
          <a:prstGeom prst="rect">
            <a:avLst/>
          </a:prstGeom>
        </p:spPr>
        <p:txBody>
          <a:bodyPr>
            <a:normAutofit/>
          </a:bodyPr>
          <a:lstStyle/>
          <a:p>
            <a:pPr marL="274320" marR="0" lvl="0" indent="-274320" algn="l"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The Strategy</a:t>
            </a:r>
          </a:p>
          <a:p>
            <a:pPr lvl="0" algn="just">
              <a:spcAft>
                <a:spcPts val="600"/>
              </a:spcAft>
              <a:buClr>
                <a:schemeClr val="accent3"/>
              </a:buClr>
              <a:buSzPct val="95000"/>
              <a:defRPr/>
            </a:pPr>
            <a:r>
              <a:rPr lang="en-US" sz="1200" b="1" dirty="0" smtClean="0"/>
              <a:t>FXC</a:t>
            </a:r>
            <a:r>
              <a:rPr lang="en-US" sz="1200" dirty="0" smtClean="0"/>
              <a:t> (or FX Index </a:t>
            </a:r>
            <a:r>
              <a:rPr lang="en-US" sz="1200" dirty="0" err="1" smtClean="0"/>
              <a:t>Arb</a:t>
            </a:r>
            <a:r>
              <a:rPr lang="en-US" sz="1200" dirty="0" smtClean="0"/>
              <a:t> - Continuous) is a modification of the FX Index </a:t>
            </a:r>
            <a:r>
              <a:rPr lang="en-US" sz="1200" dirty="0" err="1" smtClean="0"/>
              <a:t>Arb</a:t>
            </a:r>
            <a:r>
              <a:rPr lang="en-US" sz="1200" dirty="0" smtClean="0"/>
              <a:t> trading strategy</a:t>
            </a:r>
            <a:r>
              <a:rPr lang="en-US" sz="1200" b="1" dirty="0" smtClean="0"/>
              <a:t>, </a:t>
            </a:r>
            <a:r>
              <a:rPr lang="en-US" sz="1200" dirty="0" smtClean="0"/>
              <a:t>which trades automatically 3-4 times a day. There is a special order placement procedure, which places the trades on negative slippage (i.e. with additional profit), or signals are recalculated and the basket trade is placed again. This increases the risk adjusted profitability (the Profit to Loss Ratio and Sharpe Ratio). Although the order placement generates some risk free profit, the price that we pay for it is taking the risk of trading the FXIA strategy itself. Since it is virtually impossible to back test the FXC performance, the strategy has been traded for a while on the MT4 simulation trading platform before going live. </a:t>
            </a:r>
            <a:endParaRPr lang="en-US" sz="1200" b="1" dirty="0" smtClean="0"/>
          </a:p>
          <a:p>
            <a:pPr marL="274320" lvl="0" indent="-274320">
              <a:spcAft>
                <a:spcPts val="600"/>
              </a:spcAft>
              <a:buClr>
                <a:schemeClr val="accent3"/>
              </a:buClr>
              <a:buSzPct val="95000"/>
              <a:defRPr/>
            </a:pPr>
            <a:endParaRPr kumimoji="0" lang="en-US" sz="1200" b="1"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lang="en-US" sz="1200" b="1" dirty="0" smtClean="0"/>
              <a:t>Strategy Execution</a:t>
            </a:r>
            <a:endParaRPr kumimoji="0" lang="en-US" sz="1200" b="1" i="0" u="none" strike="noStrike" kern="1200" cap="none" spc="0" normalizeH="0" baseline="0" noProof="0" dirty="0" smtClean="0">
              <a:ln>
                <a:noFill/>
              </a:ln>
              <a:solidFill>
                <a:schemeClr val="tx1"/>
              </a:solidFill>
              <a:effectLst/>
              <a:uLnTx/>
              <a:uFillTx/>
              <a:latin typeface="+mn-lt"/>
              <a:ea typeface="+mn-ea"/>
              <a:cs typeface="+mn-cs"/>
            </a:endParaRPr>
          </a:p>
          <a:p>
            <a:pPr marL="104775" lvl="0" indent="-104775" algn="just">
              <a:spcAft>
                <a:spcPts val="300"/>
              </a:spcAft>
              <a:buClr>
                <a:schemeClr val="accent3"/>
              </a:buClr>
              <a:buSzPct val="95000"/>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a:t>
            </a:r>
            <a:r>
              <a:rPr lang="en-US" sz="1200" dirty="0" smtClean="0"/>
              <a:t>The entire process of calculation, order placement and error reporting is automated, without human intervention.</a:t>
            </a:r>
          </a:p>
          <a:p>
            <a:pPr marL="104775" lvl="0" indent="-104775" algn="just">
              <a:spcAft>
                <a:spcPts val="300"/>
              </a:spcAft>
              <a:buClr>
                <a:schemeClr val="accent3"/>
              </a:buClr>
              <a:buSzPct val="95000"/>
            </a:pPr>
            <a:r>
              <a:rPr lang="en-US" sz="1200" dirty="0" smtClean="0"/>
              <a:t>- The program runs on a managed remote Cloud server with multiple (redundant) Internet connections. The Cloud server is self-healing, i.e. which prevents loss of data.</a:t>
            </a:r>
          </a:p>
          <a:p>
            <a:pPr marL="104775" lvl="0" indent="-104775" algn="just">
              <a:spcAft>
                <a:spcPts val="300"/>
              </a:spcAft>
              <a:buClr>
                <a:schemeClr val="accent3"/>
              </a:buClr>
              <a:buSzPct val="95000"/>
            </a:pPr>
            <a:r>
              <a:rPr lang="en-US" sz="1200" dirty="0" smtClean="0"/>
              <a:t>- The combined leverage is limited to 2.0, in order to prevent disastrous drawdowns in case of trading infrastructure failure. </a:t>
            </a: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104775" lvl="0" indent="-104775" algn="just">
              <a:spcAft>
                <a:spcPts val="300"/>
              </a:spcAft>
              <a:buClr>
                <a:schemeClr val="accent3"/>
              </a:buClr>
              <a:buSzPct val="95000"/>
            </a:pPr>
            <a:endParaRPr lang="en-US" sz="1200" dirty="0" smtClean="0"/>
          </a:p>
          <a:p>
            <a:pPr lvl="0" indent="14288" algn="just">
              <a:spcAft>
                <a:spcPts val="300"/>
              </a:spcAft>
              <a:buClr>
                <a:schemeClr val="accent3"/>
              </a:buClr>
              <a:buSzPct val="95000"/>
            </a:pPr>
            <a:r>
              <a:rPr lang="en-US" sz="1200" b="1" dirty="0" smtClean="0"/>
              <a:t>Risk control</a:t>
            </a:r>
            <a:r>
              <a:rPr lang="en-US" sz="1200" dirty="0" smtClean="0"/>
              <a:t> is achieved through a variety of means which in most market conditions should minimize </a:t>
            </a:r>
            <a:r>
              <a:rPr lang="en-US" sz="1200" dirty="0" err="1" smtClean="0"/>
              <a:t>drawdowns</a:t>
            </a:r>
            <a:r>
              <a:rPr lang="en-US" sz="1200" dirty="0" smtClean="0"/>
              <a:t>. The first is leverage control; second is periodical system check and automatic error reporting; and third is discretionary stop based on money management rules.</a:t>
            </a: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6" name="Picture 5" descr="back-arrow.bmp">
            <a:hlinkClick r:id="rId7" action="ppaction://hlinksldjump"/>
          </p:cNvPr>
          <p:cNvPicPr>
            <a:picLocks noChangeAspect="1"/>
          </p:cNvPicPr>
          <p:nvPr/>
        </p:nvPicPr>
        <p:blipFill>
          <a:blip r:embed="rId8" cstate="print"/>
          <a:stretch>
            <a:fillRect/>
          </a:stretch>
        </p:blipFill>
        <p:spPr>
          <a:xfrm>
            <a:off x="533400" y="6096000"/>
            <a:ext cx="333375" cy="333375"/>
          </a:xfrm>
          <a:prstGeom prst="rect">
            <a:avLst/>
          </a:prstGeom>
        </p:spPr>
      </p:pic>
    </p:spTree>
  </p:cSld>
  <p:clrMapOvr>
    <a:masterClrMapping/>
  </p:clrMapOvr>
  <p:transition>
    <p:wipe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98813" y="6377890"/>
            <a:ext cx="3054350"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21</a:t>
            </a:fld>
            <a:endParaRPr kumimoji="0" lang="en-US"/>
          </a:p>
        </p:txBody>
      </p:sp>
      <p:graphicFrame>
        <p:nvGraphicFramePr>
          <p:cNvPr id="4" name="Diagram 3"/>
          <p:cNvGraphicFramePr/>
          <p:nvPr/>
        </p:nvGraphicFramePr>
        <p:xfrm>
          <a:off x="533400" y="762000"/>
          <a:ext cx="85344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1645" y="1789505"/>
            <a:ext cx="4057156" cy="2059787"/>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79111" y="1525926"/>
            <a:ext cx="4078264" cy="2572444"/>
          </a:xfrm>
          <a:prstGeom prst="rect">
            <a:avLst/>
          </a:prstGeom>
        </p:spPr>
      </p:pic>
      <p:sp>
        <p:nvSpPr>
          <p:cNvPr id="7" name="TextBox 6"/>
          <p:cNvSpPr txBox="1"/>
          <p:nvPr/>
        </p:nvSpPr>
        <p:spPr>
          <a:xfrm>
            <a:off x="7018243" y="5654514"/>
            <a:ext cx="2203450" cy="261610"/>
          </a:xfrm>
          <a:prstGeom prst="rect">
            <a:avLst/>
          </a:prstGeom>
          <a:noFill/>
        </p:spPr>
        <p:txBody>
          <a:bodyPr wrap="square" rtlCol="0">
            <a:spAutoFit/>
          </a:bodyPr>
          <a:lstStyle/>
          <a:p>
            <a:r>
              <a:rPr lang="en-US" sz="1100" dirty="0" smtClean="0"/>
              <a:t>* Net of 20% performance fee</a:t>
            </a:r>
            <a:endParaRPr lang="en-US" sz="1100" dirty="0"/>
          </a:p>
        </p:txBody>
      </p:sp>
      <p:sp>
        <p:nvSpPr>
          <p:cNvPr id="8" name="TextBox 7"/>
          <p:cNvSpPr txBox="1"/>
          <p:nvPr/>
        </p:nvSpPr>
        <p:spPr>
          <a:xfrm>
            <a:off x="691644" y="5644826"/>
            <a:ext cx="6477000" cy="461665"/>
          </a:xfrm>
          <a:prstGeom prst="rect">
            <a:avLst/>
          </a:prstGeom>
          <a:noFill/>
        </p:spPr>
        <p:txBody>
          <a:bodyPr wrap="square" rtlCol="0">
            <a:spAutoFit/>
          </a:bodyPr>
          <a:lstStyle/>
          <a:p>
            <a:r>
              <a:rPr lang="en-US" sz="1200" dirty="0" smtClean="0"/>
              <a:t>For current, more detailed performance report and performance analytics please visit </a:t>
            </a:r>
          </a:p>
          <a:p>
            <a:r>
              <a:rPr lang="en-US" sz="1200" dirty="0" smtClean="0">
                <a:hlinkClick r:id="rId9"/>
              </a:rPr>
              <a:t>www.fx-quant.com/FXC/PerformanceFXC.htm</a:t>
            </a:r>
            <a:endParaRPr lang="en-US" sz="1200" dirty="0"/>
          </a:p>
        </p:txBody>
      </p:sp>
      <p:sp>
        <p:nvSpPr>
          <p:cNvPr id="9" name="Rectangle 8"/>
          <p:cNvSpPr/>
          <p:nvPr/>
        </p:nvSpPr>
        <p:spPr>
          <a:xfrm>
            <a:off x="533400" y="1219200"/>
            <a:ext cx="5105400" cy="246221"/>
          </a:xfrm>
          <a:prstGeom prst="rect">
            <a:avLst/>
          </a:prstGeom>
        </p:spPr>
        <p:txBody>
          <a:bodyPr wrap="square">
            <a:spAutoFit/>
          </a:bodyPr>
          <a:lstStyle/>
          <a:p>
            <a:r>
              <a:rPr lang="en-US" sz="1000" dirty="0" smtClean="0">
                <a:latin typeface="Arial" pitchFamily="34" charset="0"/>
                <a:cs typeface="Arial" pitchFamily="34" charset="0"/>
              </a:rPr>
              <a:t>PAST PERFORMANCE IS NOT NECESSARILY INDICATIVE OF FUTURE RESULTS</a:t>
            </a:r>
            <a:endParaRPr lang="en-US" sz="1000" dirty="0"/>
          </a:p>
        </p:txBody>
      </p:sp>
      <p:pic>
        <p:nvPicPr>
          <p:cNvPr id="12" name="Picture 11" descr="back-arrow.bmp">
            <a:hlinkClick r:id="rId10" action="ppaction://hlinksldjump"/>
          </p:cNvPr>
          <p:cNvPicPr>
            <a:picLocks noChangeAspect="1"/>
          </p:cNvPicPr>
          <p:nvPr/>
        </p:nvPicPr>
        <p:blipFill>
          <a:blip r:embed="rId11" cstate="print"/>
          <a:stretch>
            <a:fillRect/>
          </a:stretch>
        </p:blipFill>
        <p:spPr>
          <a:xfrm>
            <a:off x="533400" y="6096000"/>
            <a:ext cx="333375" cy="333375"/>
          </a:xfrm>
          <a:prstGeom prst="rect">
            <a:avLst/>
          </a:prstGeom>
        </p:spPr>
      </p:pic>
      <p:sp>
        <p:nvSpPr>
          <p:cNvPr id="14" name="Rectangle 13"/>
          <p:cNvSpPr/>
          <p:nvPr/>
        </p:nvSpPr>
        <p:spPr>
          <a:xfrm>
            <a:off x="838200" y="6172200"/>
            <a:ext cx="1500732" cy="261610"/>
          </a:xfrm>
          <a:prstGeom prst="rect">
            <a:avLst/>
          </a:prstGeom>
        </p:spPr>
        <p:txBody>
          <a:bodyPr wrap="none">
            <a:spAutoFit/>
          </a:bodyPr>
          <a:lstStyle/>
          <a:p>
            <a:r>
              <a:rPr lang="en-US" sz="1100" dirty="0" smtClean="0"/>
              <a:t>To Table of Contents</a:t>
            </a:r>
            <a:endParaRPr lang="en-US" sz="1100" dirty="0"/>
          </a:p>
        </p:txBody>
      </p:sp>
      <p:graphicFrame>
        <p:nvGraphicFramePr>
          <p:cNvPr id="11" name="Table 10"/>
          <p:cNvGraphicFramePr>
            <a:graphicFrameLocks noGrp="1"/>
          </p:cNvGraphicFramePr>
          <p:nvPr>
            <p:extLst>
              <p:ext uri="{D42A27DB-BD31-4B8C-83A1-F6EECF244321}">
                <p14:modId xmlns:p14="http://schemas.microsoft.com/office/powerpoint/2010/main" val="2684336992"/>
              </p:ext>
            </p:extLst>
          </p:nvPr>
        </p:nvGraphicFramePr>
        <p:xfrm>
          <a:off x="819128" y="4191000"/>
          <a:ext cx="8229607" cy="1371600"/>
        </p:xfrm>
        <a:graphic>
          <a:graphicData uri="http://schemas.openxmlformats.org/drawingml/2006/table">
            <a:tbl>
              <a:tblPr/>
              <a:tblGrid>
                <a:gridCol w="425181"/>
                <a:gridCol w="557459"/>
                <a:gridCol w="557459"/>
                <a:gridCol w="557459"/>
                <a:gridCol w="557459"/>
                <a:gridCol w="557459"/>
                <a:gridCol w="557459"/>
                <a:gridCol w="557459"/>
                <a:gridCol w="557459"/>
                <a:gridCol w="557459"/>
                <a:gridCol w="557459"/>
                <a:gridCol w="557459"/>
                <a:gridCol w="557459"/>
                <a:gridCol w="557459"/>
                <a:gridCol w="557459"/>
              </a:tblGrid>
              <a:tr h="257175">
                <a:tc>
                  <a:txBody>
                    <a:bodyPr/>
                    <a:lstStyle/>
                    <a:p>
                      <a:pPr algn="ctr">
                        <a:spcAft>
                          <a:spcPts val="0"/>
                        </a:spcAft>
                      </a:pPr>
                      <a:r>
                        <a:rPr lang="en-US" sz="900" dirty="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a:solidFill>
                            <a:srgbClr val="FFFFFF"/>
                          </a:solidFill>
                          <a:effectLst/>
                          <a:latin typeface="Arial" panose="020B0604020202020204" pitchFamily="34" charset="0"/>
                          <a:cs typeface="Arial" panose="020B0604020202020204" pitchFamily="34" charset="0"/>
                        </a:rPr>
                        <a:t>Jan</a:t>
                      </a:r>
                      <a:r>
                        <a:rPr lang="en-US" sz="900" dirty="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a:solidFill>
                            <a:srgbClr val="FFFFFF"/>
                          </a:solidFill>
                          <a:effectLst/>
                          <a:latin typeface="Arial" panose="020B0604020202020204" pitchFamily="34" charset="0"/>
                          <a:cs typeface="Arial" panose="020B0604020202020204" pitchFamily="34" charset="0"/>
                        </a:rPr>
                        <a:t>Feb</a:t>
                      </a:r>
                      <a:r>
                        <a:rPr lang="en-US" sz="900" dirty="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cs typeface="Arial" panose="020B0604020202020204" pitchFamily="34" charset="0"/>
                        </a:rPr>
                        <a:t>Mar</a:t>
                      </a:r>
                      <a:r>
                        <a:rPr lang="en-US" sz="90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cs typeface="Arial" panose="020B0604020202020204" pitchFamily="34" charset="0"/>
                        </a:rPr>
                        <a:t>Apr</a:t>
                      </a:r>
                      <a:r>
                        <a:rPr lang="en-US" sz="90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cs typeface="Arial" panose="020B0604020202020204" pitchFamily="34" charset="0"/>
                        </a:rPr>
                        <a:t>May</a:t>
                      </a:r>
                      <a:r>
                        <a:rPr lang="en-US" sz="90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cs typeface="Arial" panose="020B0604020202020204" pitchFamily="34" charset="0"/>
                        </a:rPr>
                        <a:t>Jun</a:t>
                      </a:r>
                      <a:r>
                        <a:rPr lang="en-US" sz="90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Jul</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Aug</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Sep</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Oct</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Nov</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Dec</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YTD</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VAMI</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r>
              <a:tr h="181103">
                <a:tc>
                  <a:txBody>
                    <a:bodyPr/>
                    <a:lstStyle/>
                    <a:p>
                      <a:pPr algn="ctr"/>
                      <a:r>
                        <a:rPr lang="en-US" sz="900" b="1">
                          <a:solidFill>
                            <a:srgbClr val="FFFFFF"/>
                          </a:solidFill>
                          <a:effectLst/>
                          <a:latin typeface="Arial" panose="020B0604020202020204" pitchFamily="34" charset="0"/>
                          <a:cs typeface="Arial" panose="020B0604020202020204" pitchFamily="34" charset="0"/>
                        </a:rPr>
                        <a:t>2013</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gridSpan="7">
                  <a:txBody>
                    <a:bodyPr/>
                    <a:lstStyle/>
                    <a:p>
                      <a:pPr algn="ctr"/>
                      <a:r>
                        <a:rPr lang="en-US" sz="900" dirty="0">
                          <a:effectLst/>
                          <a:latin typeface="Arial" panose="020B0604020202020204" pitchFamily="34" charset="0"/>
                          <a:cs typeface="Arial" panose="020B0604020202020204" pitchFamily="34" charset="0"/>
                          <a:hlinkClick r:id="rId12" action="ppaction://hlinksldjump"/>
                        </a:rPr>
                        <a:t> </a:t>
                      </a:r>
                      <a:r>
                        <a:rPr lang="en-US" sz="900" b="1" dirty="0" smtClean="0">
                          <a:effectLst/>
                          <a:latin typeface="Arial" panose="020B0604020202020204" pitchFamily="34" charset="0"/>
                          <a:cs typeface="Arial" panose="020B0604020202020204" pitchFamily="34" charset="0"/>
                          <a:hlinkClick r:id="rId12" action="ppaction://hlinksldjump"/>
                        </a:rPr>
                        <a:t>See </a:t>
                      </a:r>
                      <a:r>
                        <a:rPr lang="en-US" sz="900" b="1" dirty="0">
                          <a:effectLst/>
                          <a:latin typeface="Arial" panose="020B0604020202020204" pitchFamily="34" charset="0"/>
                          <a:cs typeface="Arial" panose="020B0604020202020204" pitchFamily="34" charset="0"/>
                          <a:hlinkClick r:id="rId12" action="ppaction://hlinksldjump"/>
                        </a:rPr>
                        <a:t>simulated trading results of the current strategy</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ctr"/>
                      <a:endParaRPr lang="en-US" sz="10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a:r>
                        <a:rPr lang="en-US" sz="900" b="1" dirty="0" smtClean="0">
                          <a:effectLst/>
                          <a:latin typeface="Arial" panose="020B0604020202020204" pitchFamily="34" charset="0"/>
                          <a:cs typeface="Arial" panose="020B0604020202020204" pitchFamily="34" charset="0"/>
                        </a:rPr>
                        <a:t>0.04</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0.74%)</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0.72</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0.42%)</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0.10%)</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0.40%)</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994.9</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algn="ctr"/>
                      <a:r>
                        <a:rPr lang="en-US" sz="900" b="1">
                          <a:solidFill>
                            <a:srgbClr val="FFFFFF"/>
                          </a:solidFill>
                          <a:effectLst/>
                          <a:latin typeface="Arial" panose="020B0604020202020204" pitchFamily="34" charset="0"/>
                          <a:cs typeface="Arial" panose="020B0604020202020204" pitchFamily="34" charset="0"/>
                        </a:rPr>
                        <a:t>2014</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smtClean="0">
                          <a:effectLst/>
                          <a:latin typeface="Arial" panose="020B0604020202020204" pitchFamily="34" charset="0"/>
                          <a:cs typeface="Arial" panose="020B0604020202020204" pitchFamily="34" charset="0"/>
                        </a:rPr>
                        <a:t>0.95</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effectLst/>
                          <a:latin typeface="Arial" panose="020B0604020202020204" pitchFamily="34" charset="0"/>
                          <a:cs typeface="Arial" panose="020B0604020202020204" pitchFamily="34" charset="0"/>
                        </a:rPr>
                        <a:t>0.88</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effectLst/>
                          <a:latin typeface="Arial" panose="020B0604020202020204" pitchFamily="34" charset="0"/>
                          <a:cs typeface="Arial" panose="020B0604020202020204" pitchFamily="34" charset="0"/>
                        </a:rPr>
                        <a:t>0.07</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effectLst/>
                          <a:latin typeface="Arial" panose="020B0604020202020204" pitchFamily="34" charset="0"/>
                          <a:cs typeface="Arial" panose="020B0604020202020204" pitchFamily="34" charset="0"/>
                        </a:rPr>
                        <a:t>0.66</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effectLst/>
                          <a:latin typeface="Arial" panose="020B0604020202020204" pitchFamily="34" charset="0"/>
                          <a:cs typeface="Arial" panose="020B0604020202020204" pitchFamily="34" charset="0"/>
                        </a:rPr>
                        <a:t>0.18</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0.47%)</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(0.04%)</a:t>
                      </a:r>
                      <a:r>
                        <a:rPr lang="en-US" sz="900" dirty="0" smtClean="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0.30%)</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0.71%)</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0.99</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0.60</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1.03%)</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1.76</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1,012.4</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algn="ctr"/>
                      <a:r>
                        <a:rPr lang="en-US" sz="900" b="1" dirty="0">
                          <a:solidFill>
                            <a:srgbClr val="FFFFFF"/>
                          </a:solidFill>
                          <a:effectLst/>
                          <a:latin typeface="Arial" panose="020B0604020202020204" pitchFamily="34" charset="0"/>
                          <a:cs typeface="Arial" panose="020B0604020202020204" pitchFamily="34" charset="0"/>
                        </a:rPr>
                        <a:t>2015</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smtClean="0">
                          <a:effectLst/>
                          <a:latin typeface="Arial" panose="020B0604020202020204" pitchFamily="34" charset="0"/>
                          <a:cs typeface="Arial" panose="020B0604020202020204" pitchFamily="34" charset="0"/>
                        </a:rPr>
                        <a:t>3.67</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effectLst/>
                          <a:latin typeface="Arial" panose="020B0604020202020204" pitchFamily="34" charset="0"/>
                          <a:cs typeface="Arial" panose="020B0604020202020204" pitchFamily="34" charset="0"/>
                        </a:rPr>
                        <a:t>1.92</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effectLst/>
                          <a:latin typeface="Arial" panose="020B0604020202020204" pitchFamily="34" charset="0"/>
                          <a:cs typeface="Arial" panose="020B0604020202020204" pitchFamily="34" charset="0"/>
                        </a:rPr>
                        <a:t>0.80</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effectLst/>
                          <a:latin typeface="Arial" panose="020B0604020202020204" pitchFamily="34" charset="0"/>
                          <a:cs typeface="Arial" panose="020B0604020202020204" pitchFamily="34" charset="0"/>
                        </a:rPr>
                        <a:t>0.34</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0.39%)</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effectLst/>
                          <a:latin typeface="Arial" panose="020B0604020202020204" pitchFamily="34" charset="0"/>
                          <a:cs typeface="Arial" panose="020B0604020202020204" pitchFamily="34" charset="0"/>
                        </a:rPr>
                        <a:t>2.17</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effectLst/>
                          <a:latin typeface="Arial" panose="020B0604020202020204" pitchFamily="34" charset="0"/>
                          <a:cs typeface="Arial" panose="020B0604020202020204" pitchFamily="34" charset="0"/>
                        </a:rPr>
                        <a:t>1.13%*</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0.49%)</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3.27</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0.23%)</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0.17</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0.76%)</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12.08</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1,134.8</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32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cs typeface="Arial" panose="020B0604020202020204" pitchFamily="34" charset="0"/>
                        </a:rPr>
                        <a:t>2016</a:t>
                      </a:r>
                      <a:endParaRPr lang="en-US" sz="900" dirty="0" smtClean="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chemeClr val="tx1"/>
                          </a:solidFill>
                          <a:effectLst/>
                          <a:latin typeface="+mn-lt"/>
                          <a:ea typeface="+mn-ea"/>
                          <a:cs typeface="+mn-cs"/>
                        </a:rPr>
                        <a:t>1.11%</a:t>
                      </a:r>
                      <a:r>
                        <a:rPr kumimoji="0" lang="en-US" sz="900" b="0"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1.39%*</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0.97%*</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(1.02%)</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0.66%*</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0.18%*</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(0.15%)</a:t>
                      </a:r>
                      <a:r>
                        <a:rPr kumimoji="0" lang="en-US" sz="900" b="0"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(0.09%)</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0.57%*</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(1.00%)</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0.56%</a:t>
                      </a:r>
                      <a:r>
                        <a:rPr kumimoji="0" lang="en-US" sz="900" b="0"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(0.47%)</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2.71%</a:t>
                      </a:r>
                      <a:r>
                        <a:rPr kumimoji="0" lang="en-US" sz="900" b="0"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1,165.5</a:t>
                      </a:r>
                      <a:r>
                        <a:rPr kumimoji="0" lang="en-US" sz="900" b="0"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cs typeface="Arial" panose="020B0604020202020204" pitchFamily="34" charset="0"/>
                        </a:rPr>
                        <a:t>2017</a:t>
                      </a:r>
                      <a:endParaRPr lang="en-US" sz="900" dirty="0" smtClean="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chemeClr val="tx1"/>
                          </a:solidFill>
                          <a:effectLst/>
                          <a:latin typeface="+mn-lt"/>
                          <a:ea typeface="+mn-ea"/>
                          <a:cs typeface="+mn-cs"/>
                        </a:rPr>
                        <a:t>1.43%*</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0.65%*</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0.63%*</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(3.74%)</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1.11%*</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(0.66%)</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(2.04%)</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0.80%*</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0.15%*</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0.58%*</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0.57%*</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1.58%*</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0.93%*</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1,176.3*</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cs typeface="Arial" panose="020B0604020202020204" pitchFamily="34" charset="0"/>
                        </a:rPr>
                        <a:t>2018</a:t>
                      </a:r>
                      <a:endParaRPr lang="en-US" sz="900" dirty="0" smtClean="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rgbClr val="FF0000"/>
                          </a:solidFill>
                          <a:effectLst/>
                          <a:latin typeface="+mn-lt"/>
                          <a:ea typeface="+mn-ea"/>
                          <a:cs typeface="+mn-cs"/>
                        </a:rPr>
                        <a:t>(0.21%)</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0.42%*</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(0.40%)</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(0.90%)</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0.09%*</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0.40%*</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1.42%*</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(1.87%)</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0.45%*</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0.30%*</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(2.45%)</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(0.50%)</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(3.29%)</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1,137.6*</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cs typeface="Arial" panose="020B0604020202020204" pitchFamily="34" charset="0"/>
                        </a:rPr>
                        <a:t>2019</a:t>
                      </a:r>
                      <a:endParaRPr lang="en-US" sz="900" dirty="0" smtClean="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chemeClr val="tx1"/>
                          </a:solidFill>
                          <a:effectLst/>
                          <a:latin typeface="+mn-lt"/>
                          <a:ea typeface="+mn-ea"/>
                          <a:cs typeface="+mn-cs"/>
                        </a:rPr>
                        <a:t>2.09%*</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0.50%*</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2.60%*</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1,167.2*</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wipe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311525" y="6477000"/>
            <a:ext cx="3130550" cy="244476"/>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22</a:t>
            </a:fld>
            <a:endParaRPr kumimoji="0" lang="en-US"/>
          </a:p>
        </p:txBody>
      </p:sp>
      <p:graphicFrame>
        <p:nvGraphicFramePr>
          <p:cNvPr id="4" name="Diagram 3"/>
          <p:cNvGraphicFramePr/>
          <p:nvPr/>
        </p:nvGraphicFramePr>
        <p:xfrm>
          <a:off x="990600" y="685800"/>
          <a:ext cx="7696200" cy="362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FXIA-VAMI.JPG"/>
          <p:cNvPicPr>
            <a:picLocks noChangeAspect="1"/>
          </p:cNvPicPr>
          <p:nvPr/>
        </p:nvPicPr>
        <p:blipFill>
          <a:blip r:embed="rId7" cstate="print"/>
          <a:stretch>
            <a:fillRect/>
          </a:stretch>
        </p:blipFill>
        <p:spPr>
          <a:xfrm>
            <a:off x="1066799" y="1143000"/>
            <a:ext cx="3739355" cy="2362200"/>
          </a:xfrm>
          <a:prstGeom prst="rect">
            <a:avLst/>
          </a:prstGeom>
        </p:spPr>
      </p:pic>
      <p:pic>
        <p:nvPicPr>
          <p:cNvPr id="6" name="Picture 5" descr="FXIA-DailyVAMI.JPG"/>
          <p:cNvPicPr>
            <a:picLocks noChangeAspect="1"/>
          </p:cNvPicPr>
          <p:nvPr/>
        </p:nvPicPr>
        <p:blipFill>
          <a:blip r:embed="rId8" cstate="print"/>
          <a:stretch>
            <a:fillRect/>
          </a:stretch>
        </p:blipFill>
        <p:spPr>
          <a:xfrm>
            <a:off x="4952999" y="1143000"/>
            <a:ext cx="3739355" cy="2362200"/>
          </a:xfrm>
          <a:prstGeom prst="rect">
            <a:avLst/>
          </a:prstGeom>
        </p:spPr>
      </p:pic>
      <p:pic>
        <p:nvPicPr>
          <p:cNvPr id="8" name="Picture 7" descr="FXIA-12MonthRROR.JPG"/>
          <p:cNvPicPr>
            <a:picLocks noChangeAspect="1"/>
          </p:cNvPicPr>
          <p:nvPr/>
        </p:nvPicPr>
        <p:blipFill>
          <a:blip r:embed="rId9" cstate="print"/>
          <a:stretch>
            <a:fillRect/>
          </a:stretch>
        </p:blipFill>
        <p:spPr>
          <a:xfrm>
            <a:off x="1066800" y="3581400"/>
            <a:ext cx="3733800" cy="1900322"/>
          </a:xfrm>
          <a:prstGeom prst="rect">
            <a:avLst/>
          </a:prstGeom>
        </p:spPr>
      </p:pic>
      <p:sp>
        <p:nvSpPr>
          <p:cNvPr id="9" name="Rectangle 8"/>
          <p:cNvSpPr/>
          <p:nvPr/>
        </p:nvSpPr>
        <p:spPr>
          <a:xfrm>
            <a:off x="990600" y="5562600"/>
            <a:ext cx="7772400" cy="707886"/>
          </a:xfrm>
          <a:prstGeom prst="rect">
            <a:avLst/>
          </a:prstGeom>
        </p:spPr>
        <p:txBody>
          <a:bodyPr wrap="square">
            <a:spAutoFit/>
          </a:bodyPr>
          <a:lstStyle/>
          <a:p>
            <a:pPr algn="just"/>
            <a:r>
              <a:rPr lang="en-US" sz="800" dirty="0" smtClean="0"/>
              <a:t>HYPOTHETICAL OR SIMULATED PERFORMANCE RESULTS HAVE CERTAIN INHERENT LIMITATIONS. UNLIKE AN ACTUAL PERFORMANCE RECORD, SIMULATED RESULTS DO NOT REPRESENT ACTUAL TRADING. ALSO, SINCE THE TRADES HAVE NOT ACTUALLY BEEN EXECUTED, THE RESULTS MAY HAVE UNDER-OR-OVERCOMPENSATED FOR THE IMPACT, IF ANY, OF CERTAIN MARKET FACTORS, SUCH AS LACK OF LIQUIDITY. SIMULATED TRADING PLATFORMS IN GENERAL ARE ALSO SUBJECT TO THE FACT THAT THEY ARE DESIGNED WITH THE BENEFIT OF HINDSIGHT. NO REPRESENTATION IS BEING MADE THAT ANY ACCOUNT WILL OR IS LIKELY TO ACHIEVE PROFITS OR LOSSES SIMILAR TO THOSE SHOWN.</a:t>
            </a:r>
            <a:endParaRPr lang="en-US" sz="800" dirty="0"/>
          </a:p>
        </p:txBody>
      </p:sp>
      <p:pic>
        <p:nvPicPr>
          <p:cNvPr id="11" name="Picture 10" descr="back-arrow.bmp">
            <a:hlinkClick r:id="rId10" action="ppaction://hlinksldjump"/>
          </p:cNvPr>
          <p:cNvPicPr>
            <a:picLocks noChangeAspect="1"/>
          </p:cNvPicPr>
          <p:nvPr/>
        </p:nvPicPr>
        <p:blipFill>
          <a:blip r:embed="rId11" cstate="print"/>
          <a:stretch>
            <a:fillRect/>
          </a:stretch>
        </p:blipFill>
        <p:spPr>
          <a:xfrm>
            <a:off x="533400" y="6019800"/>
            <a:ext cx="333375" cy="333375"/>
          </a:xfrm>
          <a:prstGeom prst="rect">
            <a:avLst/>
          </a:prstGeom>
        </p:spPr>
      </p:pic>
      <p:sp>
        <p:nvSpPr>
          <p:cNvPr id="12" name="TextBox 11"/>
          <p:cNvSpPr txBox="1"/>
          <p:nvPr/>
        </p:nvSpPr>
        <p:spPr>
          <a:xfrm>
            <a:off x="990600" y="6248400"/>
            <a:ext cx="6553200" cy="261610"/>
          </a:xfrm>
          <a:prstGeom prst="rect">
            <a:avLst/>
          </a:prstGeom>
          <a:noFill/>
        </p:spPr>
        <p:txBody>
          <a:bodyPr wrap="square" rtlCol="0">
            <a:spAutoFit/>
          </a:bodyPr>
          <a:lstStyle/>
          <a:p>
            <a:r>
              <a:rPr lang="en-US" sz="1100" dirty="0" smtClean="0"/>
              <a:t>For more detailed back testing report please visit </a:t>
            </a:r>
            <a:r>
              <a:rPr lang="en-US" sz="1100" b="1" dirty="0" smtClean="0">
                <a:hlinkClick r:id="rId12"/>
              </a:rPr>
              <a:t>www.fx-quant.com/FXC/FXC-Simulated.htm</a:t>
            </a:r>
            <a:endParaRPr lang="en-US" sz="1100" b="1" dirty="0"/>
          </a:p>
        </p:txBody>
      </p:sp>
    </p:spTree>
  </p:cSld>
  <p:clrMapOvr>
    <a:masterClrMapping/>
  </p:clrMapOvr>
  <p:transition>
    <p:wipe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60712" y="6402388"/>
            <a:ext cx="3054350" cy="273049"/>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23</a:t>
            </a:fld>
            <a:endParaRPr kumimoji="0" lang="en-US"/>
          </a:p>
        </p:txBody>
      </p:sp>
      <p:graphicFrame>
        <p:nvGraphicFramePr>
          <p:cNvPr id="4" name="Diagram 3"/>
          <p:cNvGraphicFramePr/>
          <p:nvPr/>
        </p:nvGraphicFramePr>
        <p:xfrm>
          <a:off x="533400" y="762000"/>
          <a:ext cx="87630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457200" y="1295400"/>
            <a:ext cx="8763000" cy="4572000"/>
          </a:xfrm>
          <a:prstGeom prst="rect">
            <a:avLst/>
          </a:prstGeom>
        </p:spPr>
        <p:txBody>
          <a:bodyPr>
            <a:normAutofit fontScale="85000" lnSpcReduction="20000"/>
          </a:bodyPr>
          <a:lstStyle/>
          <a:p>
            <a:pPr marL="274320" marR="0" lvl="0" indent="-274320" algn="l"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kumimoji="0" lang="en-US" sz="1500" b="1" i="0" u="none" strike="noStrike" kern="1200" cap="none" spc="0" normalizeH="0" baseline="0" noProof="0" dirty="0" smtClean="0">
                <a:ln>
                  <a:noFill/>
                </a:ln>
                <a:solidFill>
                  <a:schemeClr val="tx1"/>
                </a:solidFill>
                <a:effectLst/>
                <a:uLnTx/>
                <a:uFillTx/>
                <a:latin typeface="+mn-lt"/>
                <a:ea typeface="+mn-ea"/>
                <a:cs typeface="+mn-cs"/>
              </a:rPr>
              <a:t>The Strategy</a:t>
            </a:r>
            <a:endParaRPr kumimoji="0" lang="en-US" sz="1500" b="0" i="0" u="none" strike="noStrike" kern="1200" cap="none" spc="0" normalizeH="0" baseline="0" noProof="0" dirty="0" smtClean="0">
              <a:ln>
                <a:noFill/>
              </a:ln>
              <a:solidFill>
                <a:schemeClr val="tx1"/>
              </a:solidFill>
              <a:effectLst/>
              <a:uLnTx/>
              <a:uFillTx/>
              <a:latin typeface="+mn-lt"/>
              <a:ea typeface="+mn-ea"/>
              <a:cs typeface="+mn-cs"/>
            </a:endParaRPr>
          </a:p>
          <a:p>
            <a:pPr algn="just">
              <a:spcAft>
                <a:spcPts val="600"/>
              </a:spcAft>
              <a:buFontTx/>
              <a:buChar char="-"/>
            </a:pPr>
            <a:r>
              <a:rPr lang="en-US" sz="1400" dirty="0" smtClean="0"/>
              <a:t>  V1 is basically a market neutral, S&amp;P 500 volatility (VIX) arbitrage trading strategy.</a:t>
            </a:r>
          </a:p>
          <a:p>
            <a:pPr algn="just">
              <a:spcAft>
                <a:spcPts val="600"/>
              </a:spcAft>
              <a:buFontTx/>
              <a:buChar char="-"/>
            </a:pPr>
            <a:r>
              <a:rPr lang="en-US" sz="1400" dirty="0" smtClean="0"/>
              <a:t>  It exploits the term structure (</a:t>
            </a:r>
            <a:r>
              <a:rPr lang="en-US" sz="1400" i="1" dirty="0" err="1" smtClean="0"/>
              <a:t>contango</a:t>
            </a:r>
            <a:r>
              <a:rPr lang="en-US" sz="1400" i="1" dirty="0" smtClean="0"/>
              <a:t> </a:t>
            </a:r>
            <a:r>
              <a:rPr lang="en-US" sz="1400" dirty="0" smtClean="0"/>
              <a:t>and</a:t>
            </a:r>
            <a:r>
              <a:rPr lang="en-US" sz="1400" i="1" dirty="0" smtClean="0"/>
              <a:t> backwardation</a:t>
            </a:r>
            <a:r>
              <a:rPr lang="en-US" sz="1400" dirty="0" smtClean="0"/>
              <a:t>) of the VIX futures premium. </a:t>
            </a:r>
          </a:p>
          <a:p>
            <a:pPr marL="119063" indent="-119063" algn="just">
              <a:spcAft>
                <a:spcPts val="600"/>
              </a:spcAft>
            </a:pPr>
            <a:r>
              <a:rPr lang="en-US" sz="1400" dirty="0" smtClean="0"/>
              <a:t>- The strategy uses time series analysis and does not use classical fundamental or technical analysis.</a:t>
            </a:r>
          </a:p>
          <a:p>
            <a:pPr marL="119063" indent="-119063" algn="just">
              <a:spcAft>
                <a:spcPts val="600"/>
              </a:spcAft>
              <a:buFontTx/>
              <a:buChar char="-"/>
            </a:pPr>
            <a:r>
              <a:rPr lang="en-US" sz="1400" dirty="0" smtClean="0"/>
              <a:t>The strategy can either trade </a:t>
            </a:r>
            <a:r>
              <a:rPr lang="en-US" sz="1400" dirty="0" err="1" smtClean="0"/>
              <a:t>iPath's</a:t>
            </a:r>
            <a:r>
              <a:rPr lang="en-US" sz="1400" dirty="0" smtClean="0"/>
              <a:t> S&amp;P 500 VIX short/mid term futures ETNs - VXX, VXZ (preferred trading instruments) or S&amp;P 500 VIX futures and/or options.</a:t>
            </a:r>
          </a:p>
          <a:p>
            <a:pPr marL="119063" indent="-119063" algn="just">
              <a:spcAft>
                <a:spcPts val="600"/>
              </a:spcAft>
              <a:buFontTx/>
              <a:buChar char="-"/>
            </a:pPr>
            <a:r>
              <a:rPr lang="en-US" sz="1400" dirty="0" smtClean="0"/>
              <a:t> V1 adjusts portfolio components on daily basis. The combined net leverage (long and short positions leverage) is less than 0.6, i.e. the strategy is </a:t>
            </a:r>
            <a:r>
              <a:rPr lang="en-US" sz="1400" i="1" dirty="0" smtClean="0"/>
              <a:t>underleveraged</a:t>
            </a:r>
            <a:r>
              <a:rPr lang="en-US" sz="1400" dirty="0" smtClean="0"/>
              <a:t>, in order to prevent disastrous </a:t>
            </a:r>
            <a:r>
              <a:rPr lang="en-US" sz="1400" dirty="0" err="1" smtClean="0"/>
              <a:t>drawdowns</a:t>
            </a:r>
            <a:r>
              <a:rPr lang="en-US" sz="1400" dirty="0" smtClean="0"/>
              <a:t> from overleveraged trading.</a:t>
            </a:r>
          </a:p>
          <a:p>
            <a:pPr marL="119063" indent="-119063" algn="just">
              <a:spcAft>
                <a:spcPts val="600"/>
              </a:spcAft>
            </a:pPr>
            <a:r>
              <a:rPr lang="en-US" sz="1400" dirty="0" smtClean="0"/>
              <a:t>- Strategy returns are weakly</a:t>
            </a:r>
            <a:r>
              <a:rPr lang="en-US" sz="1400" i="1" dirty="0" smtClean="0"/>
              <a:t> </a:t>
            </a:r>
            <a:r>
              <a:rPr lang="en-US" sz="1400" dirty="0" smtClean="0"/>
              <a:t>correlated with S&amp;P 500 index returns. Since the strategy is not correlated to swing and trend following strategies, it can be seen as a good complement to them.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kumimoji="0" lang="en-US" sz="1500" b="1" i="0" u="none" strike="noStrike" kern="1200" cap="none" spc="0" normalizeH="0" baseline="0" noProof="0" dirty="0" smtClean="0">
                <a:ln>
                  <a:noFill/>
                </a:ln>
                <a:solidFill>
                  <a:schemeClr val="tx1"/>
                </a:solidFill>
                <a:effectLst/>
                <a:uLnTx/>
                <a:uFillTx/>
                <a:latin typeface="+mn-lt"/>
                <a:ea typeface="+mn-ea"/>
                <a:cs typeface="+mn-cs"/>
              </a:rPr>
              <a:t>Profit Generation Process</a:t>
            </a:r>
          </a:p>
          <a:p>
            <a:pPr marL="104775" marR="0" lvl="0" indent="-104775" algn="just" defTabSz="914400" rtl="0" eaLnBrk="1" fontAlgn="auto" latinLnBrk="0" hangingPunct="1">
              <a:lnSpc>
                <a:spcPct val="100000"/>
              </a:lnSpc>
              <a:spcAft>
                <a:spcPts val="600"/>
              </a:spcAft>
              <a:buClr>
                <a:schemeClr val="accent3"/>
              </a:buClr>
              <a:buSzPct val="95000"/>
              <a:buFont typeface="Wingdings 2"/>
              <a:buNone/>
              <a:tabLst/>
              <a:defRP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 Basically,</a:t>
            </a:r>
            <a:r>
              <a:rPr kumimoji="0" lang="en-US" sz="1400" b="0" i="0" u="none" strike="noStrike" kern="1200" cap="none" spc="0" normalizeH="0" noProof="0" dirty="0" smtClean="0">
                <a:ln>
                  <a:noFill/>
                </a:ln>
                <a:solidFill>
                  <a:schemeClr val="tx1"/>
                </a:solidFill>
                <a:effectLst/>
                <a:uLnTx/>
                <a:uFillTx/>
                <a:latin typeface="+mn-lt"/>
                <a:ea typeface="+mn-ea"/>
                <a:cs typeface="+mn-cs"/>
              </a:rPr>
              <a:t> </a:t>
            </a:r>
            <a:r>
              <a:rPr lang="en-US" sz="1400" dirty="0" smtClean="0"/>
              <a:t>V1 is a pair trading, VXZ/VXX long/short trading strategy, where VXX is an ETN (exchange traded note) which consists of VIX futures of front VIX months and VXZ is ETN which consists of VIX futures of more distant months.</a:t>
            </a: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a:p>
            <a:pPr marL="104775" marR="0" lvl="0" indent="-104775" algn="just" defTabSz="914400" rtl="0" eaLnBrk="1" fontAlgn="auto" latinLnBrk="0" hangingPunct="1">
              <a:lnSpc>
                <a:spcPct val="100000"/>
              </a:lnSpc>
              <a:spcAft>
                <a:spcPts val="600"/>
              </a:spcAft>
              <a:buClr>
                <a:schemeClr val="accent3"/>
              </a:buClr>
              <a:buSzPct val="95000"/>
              <a:buFont typeface="Wingdings 2"/>
              <a:buNone/>
              <a:tabLst/>
              <a:defRP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 The strategy aims to profit from </a:t>
            </a:r>
            <a:r>
              <a:rPr kumimoji="0" lang="en-US" sz="1400" b="0" i="1" u="none" strike="noStrike" kern="1200" cap="none" spc="0" normalizeH="0" baseline="0" noProof="0" dirty="0" err="1" smtClean="0">
                <a:ln>
                  <a:noFill/>
                </a:ln>
                <a:solidFill>
                  <a:schemeClr val="tx1"/>
                </a:solidFill>
                <a:effectLst/>
                <a:uLnTx/>
                <a:uFillTx/>
                <a:latin typeface="+mn-lt"/>
                <a:ea typeface="+mn-ea"/>
                <a:cs typeface="+mn-cs"/>
              </a:rPr>
              <a:t>contango</a:t>
            </a:r>
            <a:r>
              <a:rPr kumimoji="0" lang="en-US" sz="1400" b="0" i="1" u="none" strike="noStrike" kern="1200" cap="none" spc="0" normalizeH="0" baseline="0" noProof="0" dirty="0" smtClean="0">
                <a:ln>
                  <a:noFill/>
                </a:ln>
                <a:solidFill>
                  <a:schemeClr val="tx1"/>
                </a:solidFill>
                <a:effectLst/>
                <a:uLnTx/>
                <a:uFillTx/>
                <a:latin typeface="+mn-lt"/>
                <a:ea typeface="+mn-ea"/>
                <a:cs typeface="+mn-cs"/>
              </a:rPr>
              <a:t>,</a:t>
            </a:r>
            <a:r>
              <a:rPr kumimoji="0" lang="en-US" sz="1400" b="0" i="0" u="none" strike="noStrike" kern="1200" cap="none" spc="0" normalizeH="0" baseline="0" noProof="0" dirty="0" smtClean="0">
                <a:ln>
                  <a:noFill/>
                </a:ln>
                <a:solidFill>
                  <a:schemeClr val="tx1"/>
                </a:solidFill>
                <a:effectLst/>
                <a:uLnTx/>
                <a:uFillTx/>
                <a:latin typeface="+mn-lt"/>
                <a:ea typeface="+mn-ea"/>
                <a:cs typeface="+mn-cs"/>
              </a:rPr>
              <a:t> when the premium in front</a:t>
            </a:r>
            <a:r>
              <a:rPr kumimoji="0" lang="en-US" sz="1400" b="0" i="0" u="none" strike="noStrike" kern="1200" cap="none" spc="0" normalizeH="0" noProof="0" dirty="0" smtClean="0">
                <a:ln>
                  <a:noFill/>
                </a:ln>
                <a:solidFill>
                  <a:schemeClr val="tx1"/>
                </a:solidFill>
                <a:effectLst/>
                <a:uLnTx/>
                <a:uFillTx/>
                <a:latin typeface="+mn-lt"/>
                <a:ea typeface="+mn-ea"/>
                <a:cs typeface="+mn-cs"/>
              </a:rPr>
              <a:t> months VIX</a:t>
            </a:r>
            <a:r>
              <a:rPr kumimoji="0" lang="en-US" sz="1400" b="0" i="0" u="none" strike="noStrike" kern="1200" cap="none" spc="0" normalizeH="0" baseline="0" noProof="0" dirty="0" smtClean="0">
                <a:ln>
                  <a:noFill/>
                </a:ln>
                <a:solidFill>
                  <a:schemeClr val="tx1"/>
                </a:solidFill>
                <a:effectLst/>
                <a:uLnTx/>
                <a:uFillTx/>
                <a:latin typeface="+mn-lt"/>
                <a:ea typeface="+mn-ea"/>
                <a:cs typeface="+mn-cs"/>
              </a:rPr>
              <a:t> futures is</a:t>
            </a:r>
            <a:r>
              <a:rPr kumimoji="0" lang="en-US" sz="1400" b="0" i="0" u="none" strike="noStrike" kern="1200" cap="none" spc="0" normalizeH="0" noProof="0" dirty="0" smtClean="0">
                <a:ln>
                  <a:noFill/>
                </a:ln>
                <a:solidFill>
                  <a:schemeClr val="tx1"/>
                </a:solidFill>
                <a:effectLst/>
                <a:uLnTx/>
                <a:uFillTx/>
                <a:latin typeface="+mn-lt"/>
                <a:ea typeface="+mn-ea"/>
                <a:cs typeface="+mn-cs"/>
              </a:rPr>
              <a:t> lower than premium in more distant months futures. In this mode, the strategy is dominantly short VXX ETNs, relative to VXZ. </a:t>
            </a:r>
          </a:p>
          <a:p>
            <a:pPr marL="104775" marR="0" lvl="0" indent="-104775" algn="just" defTabSz="914400" rtl="0" eaLnBrk="1" fontAlgn="auto" latinLnBrk="0" hangingPunct="1">
              <a:lnSpc>
                <a:spcPct val="100000"/>
              </a:lnSpc>
              <a:spcAft>
                <a:spcPts val="600"/>
              </a:spcAft>
              <a:buClr>
                <a:schemeClr val="accent3"/>
              </a:buClr>
              <a:buSzPct val="95000"/>
              <a:buFont typeface="Wingdings 2"/>
              <a:buNone/>
              <a:tabLst/>
              <a:defRPr/>
            </a:pPr>
            <a:r>
              <a:rPr kumimoji="0" lang="en-US" sz="1400" b="0" i="0" u="none" strike="noStrike" kern="1200" cap="none" spc="0" normalizeH="0" noProof="0" dirty="0" smtClean="0">
                <a:ln>
                  <a:noFill/>
                </a:ln>
                <a:solidFill>
                  <a:schemeClr val="tx1"/>
                </a:solidFill>
                <a:effectLst/>
                <a:uLnTx/>
                <a:uFillTx/>
                <a:latin typeface="+mn-lt"/>
                <a:ea typeface="+mn-ea"/>
                <a:cs typeface="+mn-cs"/>
              </a:rPr>
              <a:t>- On the other hand, and less frequently, when VIX futures trade in </a:t>
            </a:r>
            <a:r>
              <a:rPr kumimoji="0" lang="en-US" sz="1400" b="0" i="1" u="none" strike="noStrike" kern="1200" cap="none" spc="0" normalizeH="0" noProof="0" dirty="0" smtClean="0">
                <a:ln>
                  <a:noFill/>
                </a:ln>
                <a:solidFill>
                  <a:schemeClr val="tx1"/>
                </a:solidFill>
                <a:effectLst/>
                <a:uLnTx/>
                <a:uFillTx/>
                <a:latin typeface="+mn-lt"/>
                <a:ea typeface="+mn-ea"/>
                <a:cs typeface="+mn-cs"/>
              </a:rPr>
              <a:t>backwardation</a:t>
            </a:r>
            <a:r>
              <a:rPr kumimoji="0" lang="en-US" sz="1400" b="0" u="none" strike="noStrike" kern="1200" cap="none" spc="0" normalizeH="0" noProof="0" dirty="0" smtClean="0">
                <a:ln>
                  <a:noFill/>
                </a:ln>
                <a:solidFill>
                  <a:schemeClr val="tx1"/>
                </a:solidFill>
                <a:effectLst/>
                <a:uLnTx/>
                <a:uFillTx/>
                <a:latin typeface="+mn-lt"/>
                <a:ea typeface="+mn-ea"/>
                <a:cs typeface="+mn-cs"/>
              </a:rPr>
              <a:t>, the strategy attempts to profit from holding dominantly long position of VXZ relative to VXX.</a:t>
            </a:r>
          </a:p>
          <a:p>
            <a:pPr marL="104775" marR="0" lvl="0" indent="-104775" algn="just" defTabSz="914400" rtl="0" eaLnBrk="1" fontAlgn="auto" latinLnBrk="0" hangingPunct="1">
              <a:lnSpc>
                <a:spcPct val="100000"/>
              </a:lnSpc>
              <a:spcAft>
                <a:spcPts val="600"/>
              </a:spcAft>
              <a:buClr>
                <a:schemeClr val="accent3"/>
              </a:buClr>
              <a:buSzPct val="95000"/>
              <a:buFont typeface="Wingdings 2"/>
              <a:buNone/>
              <a:tabLst/>
              <a:defRP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 The hedge ratio is variable and depends on the</a:t>
            </a:r>
            <a:r>
              <a:rPr kumimoji="0" lang="en-US" sz="1400" b="0" i="0" u="none" strike="noStrike" kern="1200" cap="none" spc="0" normalizeH="0" noProof="0" dirty="0" smtClean="0">
                <a:ln>
                  <a:noFill/>
                </a:ln>
                <a:solidFill>
                  <a:schemeClr val="tx1"/>
                </a:solidFill>
                <a:effectLst/>
                <a:uLnTx/>
                <a:uFillTx/>
                <a:latin typeface="+mn-lt"/>
                <a:ea typeface="+mn-ea"/>
                <a:cs typeface="+mn-cs"/>
              </a:rPr>
              <a:t> VIX premium term structure.</a:t>
            </a: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a:p>
            <a:pPr marL="104775" marR="0" lvl="0" indent="-104775" algn="just" defTabSz="914400" rtl="0" eaLnBrk="1" fontAlgn="auto" latinLnBrk="0" hangingPunct="1">
              <a:lnSpc>
                <a:spcPct val="100000"/>
              </a:lnSpc>
              <a:spcAft>
                <a:spcPts val="600"/>
              </a:spcAft>
              <a:buClr>
                <a:schemeClr val="accent3"/>
              </a:buClr>
              <a:buSzPct val="95000"/>
              <a:buFont typeface="Wingdings 2"/>
              <a:buNone/>
              <a:tabLst/>
              <a:defRP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 Each portfolio component, depending on its portfolio weight and its daily price return, has a contribution to strategy daily rate of return (ROR). The strategy, through active portfolio adjustments, attempts to generate positive returns over time.</a:t>
            </a:r>
          </a:p>
          <a:p>
            <a:pPr marL="274320" marR="0" lvl="0" indent="-274320" algn="just" defTabSz="914400" rtl="0" eaLnBrk="1" fontAlgn="auto" latinLnBrk="0" hangingPunct="1">
              <a:lnSpc>
                <a:spcPct val="100000"/>
              </a:lnSpc>
              <a:spcAft>
                <a:spcPts val="600"/>
              </a:spcAft>
              <a:buClr>
                <a:schemeClr val="accent3"/>
              </a:buClr>
              <a:buSzPct val="95000"/>
              <a:buFont typeface="Wingdings 2"/>
              <a:buNone/>
              <a:tabLst/>
              <a:defRP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 The strategy is in the market 100% of time and daily rates of return are calculated on a mark-to-market basis.</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Picture 5" descr="back-arrow.bmp">
            <a:hlinkClick r:id="rId7" action="ppaction://hlinksldjump"/>
          </p:cNvPr>
          <p:cNvPicPr>
            <a:picLocks noChangeAspect="1"/>
          </p:cNvPicPr>
          <p:nvPr/>
        </p:nvPicPr>
        <p:blipFill>
          <a:blip r:embed="rId8" cstate="print"/>
          <a:stretch>
            <a:fillRect/>
          </a:stretch>
        </p:blipFill>
        <p:spPr>
          <a:xfrm>
            <a:off x="457200" y="6096000"/>
            <a:ext cx="333375" cy="333375"/>
          </a:xfrm>
          <a:prstGeom prst="rect">
            <a:avLst/>
          </a:prstGeom>
        </p:spPr>
      </p:pic>
    </p:spTree>
  </p:cSld>
  <p:clrMapOvr>
    <a:masterClrMapping/>
  </p:clrMapOvr>
  <p:transition>
    <p:wipe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98813" y="6356351"/>
            <a:ext cx="3054350"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24</a:t>
            </a:fld>
            <a:endParaRPr kumimoji="0" lang="en-US"/>
          </a:p>
        </p:txBody>
      </p:sp>
      <p:sp>
        <p:nvSpPr>
          <p:cNvPr id="4" name="Rectangle 3"/>
          <p:cNvSpPr/>
          <p:nvPr/>
        </p:nvSpPr>
        <p:spPr>
          <a:xfrm>
            <a:off x="533400" y="1676400"/>
            <a:ext cx="8763000" cy="2905411"/>
          </a:xfrm>
          <a:prstGeom prst="rect">
            <a:avLst/>
          </a:prstGeom>
        </p:spPr>
        <p:txBody>
          <a:bodyPr wrap="square">
            <a:spAutoFit/>
          </a:bodyPr>
          <a:lstStyle/>
          <a:p>
            <a:pPr marL="274320" lvl="0" indent="-274320">
              <a:spcAft>
                <a:spcPts val="600"/>
              </a:spcAft>
              <a:buClr>
                <a:schemeClr val="accent3"/>
              </a:buClr>
              <a:buSzPct val="95000"/>
              <a:defRPr/>
            </a:pPr>
            <a:r>
              <a:rPr lang="en-GB" sz="1200" b="1" dirty="0" smtClean="0"/>
              <a:t>Strategy Leverage</a:t>
            </a:r>
          </a:p>
          <a:p>
            <a:pPr marL="123825" lvl="0" indent="-104775">
              <a:spcBef>
                <a:spcPct val="20000"/>
              </a:spcBef>
              <a:buClr>
                <a:schemeClr val="accent3"/>
              </a:buClr>
              <a:buSzPct val="95000"/>
              <a:defRPr/>
            </a:pPr>
            <a:r>
              <a:rPr lang="en-GB" sz="1200" dirty="0" smtClean="0"/>
              <a:t>- The leverage on the long, VXZ side is normally set to 0.3, while on the short, VXX side, the leverage is variable from 0.1 to 0.3, relative to trading size (NAV)</a:t>
            </a:r>
            <a:endParaRPr lang="en-US" sz="1200" dirty="0" smtClean="0"/>
          </a:p>
          <a:p>
            <a:pPr marL="123825" lvl="0" indent="-104775">
              <a:spcBef>
                <a:spcPct val="20000"/>
              </a:spcBef>
              <a:buClr>
                <a:schemeClr val="accent3"/>
              </a:buClr>
              <a:buSzPct val="95000"/>
              <a:defRPr/>
            </a:pPr>
            <a:r>
              <a:rPr lang="en-GB" sz="1200" dirty="0" smtClean="0"/>
              <a:t>- The maximum margin-to-equity ratio should not exceed 30% (if the overnight margin requirement is 50% for the VXX/VXZ </a:t>
            </a:r>
            <a:r>
              <a:rPr lang="en-GB" sz="1200" dirty="0" err="1" smtClean="0"/>
              <a:t>ETNs</a:t>
            </a:r>
            <a:r>
              <a:rPr lang="en-GB" sz="1200" dirty="0" smtClean="0"/>
              <a:t>) </a:t>
            </a:r>
          </a:p>
          <a:p>
            <a:pPr marL="274320" lvl="0" indent="-274320">
              <a:spcBef>
                <a:spcPct val="20000"/>
              </a:spcBef>
              <a:buClr>
                <a:schemeClr val="accent3"/>
              </a:buClr>
              <a:buSzPct val="95000"/>
              <a:defRPr/>
            </a:pPr>
            <a:endParaRPr lang="en-GB" sz="1200" dirty="0" smtClean="0"/>
          </a:p>
          <a:p>
            <a:pPr marL="274320" lvl="0" indent="-274320">
              <a:spcAft>
                <a:spcPts val="600"/>
              </a:spcAft>
              <a:buClr>
                <a:schemeClr val="accent3"/>
              </a:buClr>
              <a:buSzPct val="95000"/>
              <a:defRPr/>
            </a:pPr>
            <a:r>
              <a:rPr lang="en-US" sz="1200" b="1" dirty="0" smtClean="0"/>
              <a:t>Risk Control </a:t>
            </a:r>
          </a:p>
          <a:p>
            <a:pPr marL="274320" lvl="0" indent="-274320">
              <a:spcBef>
                <a:spcPct val="20000"/>
              </a:spcBef>
              <a:buClr>
                <a:schemeClr val="accent3"/>
              </a:buClr>
              <a:buSzPct val="95000"/>
              <a:defRPr/>
            </a:pPr>
            <a:r>
              <a:rPr lang="en-US" sz="1200" dirty="0" smtClean="0"/>
              <a:t>- Is achieved through a variety of means which in most market conditions should minimize </a:t>
            </a:r>
            <a:r>
              <a:rPr lang="en-US" sz="1200" dirty="0" err="1" smtClean="0"/>
              <a:t>drawdowns</a:t>
            </a:r>
            <a:endParaRPr lang="en-US" sz="1200" dirty="0" smtClean="0"/>
          </a:p>
          <a:p>
            <a:pPr marL="274320" lvl="0" indent="-274320">
              <a:spcBef>
                <a:spcPct val="20000"/>
              </a:spcBef>
              <a:buClr>
                <a:schemeClr val="accent3"/>
              </a:buClr>
              <a:buSzPct val="95000"/>
              <a:defRPr/>
            </a:pPr>
            <a:r>
              <a:rPr lang="en-US" sz="1200" dirty="0" smtClean="0"/>
              <a:t>- The first is portfolio construction and long/short leverage limitation;</a:t>
            </a:r>
          </a:p>
          <a:p>
            <a:pPr marL="123825" lvl="0" indent="-104775">
              <a:spcBef>
                <a:spcPct val="20000"/>
              </a:spcBef>
              <a:buClr>
                <a:schemeClr val="accent3"/>
              </a:buClr>
              <a:buSzPct val="95000"/>
            </a:pPr>
            <a:r>
              <a:rPr lang="en-US" sz="1200" dirty="0" smtClean="0"/>
              <a:t>- Second is dynamic hedge ratio adjustment. Instead of classical stop loss orders, the hedge ratio is changed intraday. This means, if volatility spikes intraday the short VXX position will be reduced, relative to VXZ. On declining volatility the VXX position is relatively increased. Positions are also adjusted at the end of the trading day, at NY close.</a:t>
            </a:r>
          </a:p>
          <a:p>
            <a:pPr marL="274320" lvl="0" indent="-274320">
              <a:spcBef>
                <a:spcPct val="20000"/>
              </a:spcBef>
              <a:buClr>
                <a:schemeClr val="accent3"/>
              </a:buClr>
              <a:buSzPct val="95000"/>
              <a:defRPr/>
            </a:pPr>
            <a:r>
              <a:rPr lang="en-US" sz="1200" dirty="0" smtClean="0"/>
              <a:t>- Third is catastrophic stop based on money management rules (can be set by the investor).</a:t>
            </a:r>
          </a:p>
        </p:txBody>
      </p:sp>
      <p:graphicFrame>
        <p:nvGraphicFramePr>
          <p:cNvPr id="6" name="Diagram 5"/>
          <p:cNvGraphicFramePr/>
          <p:nvPr/>
        </p:nvGraphicFramePr>
        <p:xfrm>
          <a:off x="609600" y="1066800"/>
          <a:ext cx="8382000" cy="3693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back-arrow.bmp">
            <a:hlinkClick r:id="rId7" action="ppaction://hlinksldjump"/>
          </p:cNvPr>
          <p:cNvPicPr>
            <a:picLocks noChangeAspect="1"/>
          </p:cNvPicPr>
          <p:nvPr/>
        </p:nvPicPr>
        <p:blipFill>
          <a:blip r:embed="rId8" cstate="print"/>
          <a:stretch>
            <a:fillRect/>
          </a:stretch>
        </p:blipFill>
        <p:spPr>
          <a:xfrm>
            <a:off x="533400" y="6019800"/>
            <a:ext cx="333375" cy="333375"/>
          </a:xfrm>
          <a:prstGeom prst="rect">
            <a:avLst/>
          </a:prstGeom>
        </p:spPr>
      </p:pic>
      <p:sp>
        <p:nvSpPr>
          <p:cNvPr id="8" name="Rectangle 7"/>
          <p:cNvSpPr/>
          <p:nvPr/>
        </p:nvSpPr>
        <p:spPr>
          <a:xfrm>
            <a:off x="914400" y="6096000"/>
            <a:ext cx="1500732" cy="261610"/>
          </a:xfrm>
          <a:prstGeom prst="rect">
            <a:avLst/>
          </a:prstGeom>
        </p:spPr>
        <p:txBody>
          <a:bodyPr wrap="none">
            <a:spAutoFit/>
          </a:bodyPr>
          <a:lstStyle/>
          <a:p>
            <a:r>
              <a:rPr lang="en-US" sz="1100" dirty="0" smtClean="0"/>
              <a:t>To Table of Contents</a:t>
            </a:r>
            <a:endParaRPr lang="en-US" sz="1100" dirty="0"/>
          </a:p>
        </p:txBody>
      </p:sp>
    </p:spTree>
  </p:cSld>
  <p:clrMapOvr>
    <a:masterClrMapping/>
  </p:clrMapOvr>
  <p:transition>
    <p:wipe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060700" y="6356351"/>
            <a:ext cx="3130550" cy="229889"/>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25</a:t>
            </a:fld>
            <a:endParaRPr kumimoji="0" lang="en-US"/>
          </a:p>
        </p:txBody>
      </p:sp>
      <p:graphicFrame>
        <p:nvGraphicFramePr>
          <p:cNvPr id="4" name="Diagram 3"/>
          <p:cNvGraphicFramePr/>
          <p:nvPr/>
        </p:nvGraphicFramePr>
        <p:xfrm>
          <a:off x="533400" y="762000"/>
          <a:ext cx="86106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6750" y="1668579"/>
            <a:ext cx="4221033" cy="2142986"/>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65801" y="1450323"/>
            <a:ext cx="4089449" cy="2579498"/>
          </a:xfrm>
          <a:prstGeom prst="rect">
            <a:avLst/>
          </a:prstGeom>
        </p:spPr>
      </p:pic>
      <p:sp>
        <p:nvSpPr>
          <p:cNvPr id="7" name="TextBox 6"/>
          <p:cNvSpPr txBox="1"/>
          <p:nvPr/>
        </p:nvSpPr>
        <p:spPr>
          <a:xfrm>
            <a:off x="6866936" y="5911220"/>
            <a:ext cx="2057400" cy="261610"/>
          </a:xfrm>
          <a:prstGeom prst="rect">
            <a:avLst/>
          </a:prstGeom>
          <a:noFill/>
        </p:spPr>
        <p:txBody>
          <a:bodyPr wrap="square" rtlCol="0">
            <a:spAutoFit/>
          </a:bodyPr>
          <a:lstStyle/>
          <a:p>
            <a:r>
              <a:rPr lang="en-US" sz="1100" dirty="0" smtClean="0"/>
              <a:t>* Net of 20% performance fee</a:t>
            </a:r>
            <a:endParaRPr lang="en-US" sz="1100" dirty="0"/>
          </a:p>
        </p:txBody>
      </p:sp>
      <p:sp>
        <p:nvSpPr>
          <p:cNvPr id="8" name="TextBox 7"/>
          <p:cNvSpPr txBox="1"/>
          <p:nvPr/>
        </p:nvSpPr>
        <p:spPr>
          <a:xfrm>
            <a:off x="758135" y="5911833"/>
            <a:ext cx="6477000" cy="461665"/>
          </a:xfrm>
          <a:prstGeom prst="rect">
            <a:avLst/>
          </a:prstGeom>
          <a:noFill/>
        </p:spPr>
        <p:txBody>
          <a:bodyPr wrap="square" rtlCol="0">
            <a:spAutoFit/>
          </a:bodyPr>
          <a:lstStyle/>
          <a:p>
            <a:r>
              <a:rPr lang="en-US" sz="1200" dirty="0" smtClean="0"/>
              <a:t>For current, more detailed performance report and performance analytics please visit </a:t>
            </a:r>
          </a:p>
          <a:p>
            <a:r>
              <a:rPr lang="en-US" sz="1200" dirty="0" smtClean="0">
                <a:hlinkClick r:id="rId9"/>
              </a:rPr>
              <a:t>http://www.vol-quant.com/V1/PerformanceV1.htm</a:t>
            </a:r>
            <a:endParaRPr lang="en-US" sz="1200" dirty="0"/>
          </a:p>
        </p:txBody>
      </p:sp>
      <p:sp>
        <p:nvSpPr>
          <p:cNvPr id="9" name="Rectangle 8"/>
          <p:cNvSpPr/>
          <p:nvPr/>
        </p:nvSpPr>
        <p:spPr>
          <a:xfrm>
            <a:off x="509587" y="1171092"/>
            <a:ext cx="5105400" cy="246221"/>
          </a:xfrm>
          <a:prstGeom prst="rect">
            <a:avLst/>
          </a:prstGeom>
        </p:spPr>
        <p:txBody>
          <a:bodyPr wrap="square">
            <a:spAutoFit/>
          </a:bodyPr>
          <a:lstStyle/>
          <a:p>
            <a:r>
              <a:rPr lang="en-US" sz="1000" dirty="0" smtClean="0">
                <a:latin typeface="Arial" pitchFamily="34" charset="0"/>
                <a:cs typeface="Arial" pitchFamily="34" charset="0"/>
              </a:rPr>
              <a:t>PAST PERFORMANCE IS NOT NECESSARILY INDICATIVE OF FUTURE RESULTS</a:t>
            </a:r>
            <a:endParaRPr lang="en-US" sz="1000" dirty="0"/>
          </a:p>
        </p:txBody>
      </p:sp>
      <p:pic>
        <p:nvPicPr>
          <p:cNvPr id="11" name="Picture 10" descr="back-arrow.bmp">
            <a:hlinkClick r:id="rId10" action="ppaction://hlinksldjump"/>
          </p:cNvPr>
          <p:cNvPicPr>
            <a:picLocks noChangeAspect="1"/>
          </p:cNvPicPr>
          <p:nvPr/>
        </p:nvPicPr>
        <p:blipFill>
          <a:blip r:embed="rId11" cstate="print"/>
          <a:stretch>
            <a:fillRect/>
          </a:stretch>
        </p:blipFill>
        <p:spPr>
          <a:xfrm>
            <a:off x="333375" y="6252865"/>
            <a:ext cx="333375" cy="333375"/>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1871229812"/>
              </p:ext>
            </p:extLst>
          </p:nvPr>
        </p:nvGraphicFramePr>
        <p:xfrm>
          <a:off x="849184" y="4189542"/>
          <a:ext cx="8077200" cy="1550528"/>
        </p:xfrm>
        <a:graphic>
          <a:graphicData uri="http://schemas.openxmlformats.org/drawingml/2006/table">
            <a:tbl>
              <a:tblPr/>
              <a:tblGrid>
                <a:gridCol w="538480"/>
                <a:gridCol w="538480"/>
                <a:gridCol w="538480"/>
                <a:gridCol w="538480"/>
                <a:gridCol w="538480"/>
                <a:gridCol w="538480"/>
                <a:gridCol w="538480"/>
                <a:gridCol w="538480"/>
                <a:gridCol w="538480"/>
                <a:gridCol w="538480"/>
                <a:gridCol w="538480"/>
                <a:gridCol w="538480"/>
                <a:gridCol w="538480"/>
                <a:gridCol w="538480"/>
                <a:gridCol w="538480"/>
              </a:tblGrid>
              <a:tr h="178896">
                <a:tc>
                  <a:txBody>
                    <a:bodyPr/>
                    <a:lstStyle/>
                    <a:p>
                      <a:pPr algn="ctr">
                        <a:spcAft>
                          <a:spcPts val="0"/>
                        </a:spcAft>
                      </a:pPr>
                      <a:r>
                        <a:rPr lang="en-US" sz="900" dirty="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a:solidFill>
                            <a:srgbClr val="FFFFFF"/>
                          </a:solidFill>
                          <a:effectLst/>
                          <a:latin typeface="Arial" panose="020B0604020202020204" pitchFamily="34" charset="0"/>
                          <a:cs typeface="Arial" panose="020B0604020202020204" pitchFamily="34" charset="0"/>
                        </a:rPr>
                        <a:t>Jan</a:t>
                      </a:r>
                      <a:r>
                        <a:rPr lang="en-US" sz="900" dirty="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a:solidFill>
                            <a:srgbClr val="FFFFFF"/>
                          </a:solidFill>
                          <a:effectLst/>
                          <a:latin typeface="Arial" panose="020B0604020202020204" pitchFamily="34" charset="0"/>
                          <a:cs typeface="Arial" panose="020B0604020202020204" pitchFamily="34" charset="0"/>
                        </a:rPr>
                        <a:t>Feb</a:t>
                      </a:r>
                      <a:r>
                        <a:rPr lang="en-US" sz="900" dirty="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a:solidFill>
                            <a:srgbClr val="FFFFFF"/>
                          </a:solidFill>
                          <a:effectLst/>
                          <a:latin typeface="Arial" panose="020B0604020202020204" pitchFamily="34" charset="0"/>
                          <a:cs typeface="Arial" panose="020B0604020202020204" pitchFamily="34" charset="0"/>
                        </a:rPr>
                        <a:t>Mar</a:t>
                      </a:r>
                      <a:r>
                        <a:rPr lang="en-US" sz="900" dirty="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cs typeface="Arial" panose="020B0604020202020204" pitchFamily="34" charset="0"/>
                        </a:rPr>
                        <a:t>Apr</a:t>
                      </a:r>
                      <a:r>
                        <a:rPr lang="en-US" sz="90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cs typeface="Arial" panose="020B0604020202020204" pitchFamily="34" charset="0"/>
                        </a:rPr>
                        <a:t>May</a:t>
                      </a:r>
                      <a:r>
                        <a:rPr lang="en-US" sz="90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cs typeface="Arial" panose="020B0604020202020204" pitchFamily="34" charset="0"/>
                        </a:rPr>
                        <a:t>Jun</a:t>
                      </a:r>
                      <a:r>
                        <a:rPr lang="en-US" sz="900">
                          <a:effectLst/>
                          <a:latin typeface="Arial" panose="020B0604020202020204" pitchFamily="34" charset="0"/>
                          <a:cs typeface="Arial" panose="020B060402020202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Jul</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Aug</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Sep</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Oct</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Nov</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Dec</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YTD</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cs typeface="Arial" panose="020B0604020202020204" pitchFamily="34" charset="0"/>
                        </a:rPr>
                        <a:t>VAMI</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r>
              <a:tr h="152432">
                <a:tc>
                  <a:txBody>
                    <a:bodyPr/>
                    <a:lstStyle/>
                    <a:p>
                      <a:pPr algn="ctr"/>
                      <a:r>
                        <a:rPr lang="en-US" sz="900" b="1" dirty="0">
                          <a:solidFill>
                            <a:srgbClr val="FFFFFF"/>
                          </a:solidFill>
                          <a:effectLst/>
                          <a:latin typeface="Arial" panose="020B0604020202020204" pitchFamily="34" charset="0"/>
                          <a:cs typeface="Arial" panose="020B0604020202020204" pitchFamily="34" charset="0"/>
                        </a:rPr>
                        <a:t>2011</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gridSpan="12">
                  <a:txBody>
                    <a:bodyPr/>
                    <a:lstStyle/>
                    <a:p>
                      <a:pPr algn="ctr"/>
                      <a:r>
                        <a:rPr lang="en-US" sz="900" b="1" dirty="0">
                          <a:effectLst/>
                          <a:latin typeface="Arial" panose="020B0604020202020204" pitchFamily="34" charset="0"/>
                          <a:cs typeface="Arial" panose="020B0604020202020204" pitchFamily="34" charset="0"/>
                          <a:hlinkClick r:id="rId12" action="ppaction://hlinksldjump"/>
                        </a:rPr>
                        <a:t>See back testing results of the currently traded strategy (v.03/2015)</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a:r>
                        <a:rPr lang="en-US" sz="90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effectLst/>
                          <a:latin typeface="Arial" panose="020B0604020202020204" pitchFamily="34" charset="0"/>
                          <a:cs typeface="Arial" panose="020B0604020202020204" pitchFamily="34" charset="0"/>
                        </a:rPr>
                        <a:t>1,000.0</a:t>
                      </a:r>
                      <a:r>
                        <a:rPr lang="en-US" sz="900" b="1" dirty="0">
                          <a:effectLst/>
                          <a:latin typeface="Arial" panose="020B0604020202020204" pitchFamily="34" charset="0"/>
                          <a:cs typeface="Arial" panose="020B0604020202020204" pitchFamily="34" charset="0"/>
                        </a:rPr>
                        <a:t>* </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52400">
                <a:tc>
                  <a:txBody>
                    <a:bodyPr/>
                    <a:lstStyle/>
                    <a:p>
                      <a:pPr algn="ctr"/>
                      <a:r>
                        <a:rPr lang="en-US" sz="900" b="1">
                          <a:solidFill>
                            <a:srgbClr val="FFFFFF"/>
                          </a:solidFill>
                          <a:effectLst/>
                          <a:latin typeface="Arial" panose="020B0604020202020204" pitchFamily="34" charset="0"/>
                          <a:cs typeface="Arial" panose="020B0604020202020204" pitchFamily="34" charset="0"/>
                        </a:rPr>
                        <a:t>2012</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effectLst/>
                          <a:latin typeface="Arial" panose="020B0604020202020204" pitchFamily="34" charset="0"/>
                          <a:cs typeface="Arial" panose="020B0604020202020204" pitchFamily="34" charset="0"/>
                        </a:rPr>
                        <a:t>3.34</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1.03</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1.75</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0.28%)</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3.65</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0.85</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1.53</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1.29</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5.00%)</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0.33%)</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1.33%)</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6.42</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1,064.2</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r>
              <a:tr h="152400">
                <a:tc>
                  <a:txBody>
                    <a:bodyPr/>
                    <a:lstStyle/>
                    <a:p>
                      <a:pPr algn="ctr"/>
                      <a:r>
                        <a:rPr lang="en-US" sz="900" b="1">
                          <a:solidFill>
                            <a:srgbClr val="FFFFFF"/>
                          </a:solidFill>
                          <a:effectLst/>
                          <a:latin typeface="Arial" panose="020B0604020202020204" pitchFamily="34" charset="0"/>
                          <a:cs typeface="Arial" panose="020B0604020202020204" pitchFamily="34" charset="0"/>
                        </a:rPr>
                        <a:t>2013</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smtClean="0">
                          <a:effectLst/>
                          <a:latin typeface="Arial" panose="020B0604020202020204" pitchFamily="34" charset="0"/>
                          <a:cs typeface="Arial" panose="020B0604020202020204" pitchFamily="34" charset="0"/>
                        </a:rPr>
                        <a:t>0.37</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0.10%)</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0.61</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0.73</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0.89%)</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0.05%)</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2.28</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1.78%)</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2.11</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0.60</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1.28</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2.09</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7.42</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1,143.1</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r>
              <a:tr h="152400">
                <a:tc>
                  <a:txBody>
                    <a:bodyPr/>
                    <a:lstStyle/>
                    <a:p>
                      <a:pPr algn="ctr"/>
                      <a:r>
                        <a:rPr lang="en-US" sz="900" b="1">
                          <a:solidFill>
                            <a:srgbClr val="FFFFFF"/>
                          </a:solidFill>
                          <a:effectLst/>
                          <a:latin typeface="Arial" panose="020B0604020202020204" pitchFamily="34" charset="0"/>
                          <a:cs typeface="Arial" panose="020B0604020202020204" pitchFamily="34" charset="0"/>
                        </a:rPr>
                        <a:t>2014</a:t>
                      </a:r>
                      <a:endParaRPr lang="en-US" sz="90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0.04%)</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1.77</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0.02</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0.99</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1.87</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1.43</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2.71%)</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0.90</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2.49%)</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2.37%)</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1.50</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0.50%)</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0.21</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1,145.5</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r>
              <a:tr h="152400">
                <a:tc>
                  <a:txBody>
                    <a:bodyPr/>
                    <a:lstStyle/>
                    <a:p>
                      <a:pPr algn="ctr"/>
                      <a:r>
                        <a:rPr lang="en-US" sz="900" b="1" dirty="0">
                          <a:solidFill>
                            <a:srgbClr val="FFFFFF"/>
                          </a:solidFill>
                          <a:effectLst/>
                          <a:latin typeface="Arial" panose="020B0604020202020204" pitchFamily="34" charset="0"/>
                          <a:cs typeface="Arial" panose="020B0604020202020204" pitchFamily="34" charset="0"/>
                        </a:rPr>
                        <a:t>2015</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1.24%)</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2.23</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0.55</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BE9FF"/>
                    </a:solidFill>
                  </a:tcPr>
                </a:tc>
                <a:tc>
                  <a:txBody>
                    <a:bodyPr/>
                    <a:lstStyle/>
                    <a:p>
                      <a:pPr algn="ctr"/>
                      <a:r>
                        <a:rPr lang="en-US" sz="900" b="1" dirty="0" smtClean="0">
                          <a:effectLst/>
                          <a:latin typeface="Arial" panose="020B0604020202020204" pitchFamily="34" charset="0"/>
                          <a:cs typeface="Arial" panose="020B0604020202020204" pitchFamily="34" charset="0"/>
                        </a:rPr>
                        <a:t>0.65</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effectLst/>
                          <a:latin typeface="Arial" panose="020B0604020202020204" pitchFamily="34" charset="0"/>
                          <a:cs typeface="Arial" panose="020B0604020202020204" pitchFamily="34" charset="0"/>
                        </a:rPr>
                        <a:t>2.48</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1.16%)</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1.04%)</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0.48</a:t>
                      </a:r>
                      <a:r>
                        <a:rPr lang="en-US" sz="900" b="1" dirty="0">
                          <a:effectLst/>
                          <a:latin typeface="Arial" panose="020B0604020202020204" pitchFamily="34" charset="0"/>
                          <a:cs typeface="Arial" panose="020B0604020202020204" pitchFamily="34" charset="0"/>
                        </a:rPr>
                        <a:t>%</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1.18</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4.33</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1.93%)</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solidFill>
                            <a:srgbClr val="FF0000"/>
                          </a:solidFill>
                          <a:effectLst/>
                          <a:latin typeface="Arial" panose="020B0604020202020204" pitchFamily="34" charset="0"/>
                          <a:cs typeface="Arial" panose="020B0604020202020204" pitchFamily="34" charset="0"/>
                        </a:rPr>
                        <a:t>(</a:t>
                      </a:r>
                      <a:r>
                        <a:rPr lang="en-US" sz="900" b="1" dirty="0">
                          <a:solidFill>
                            <a:srgbClr val="FF0000"/>
                          </a:solidFill>
                          <a:effectLst/>
                          <a:latin typeface="Arial" panose="020B0604020202020204" pitchFamily="34" charset="0"/>
                          <a:cs typeface="Arial" panose="020B0604020202020204" pitchFamily="34" charset="0"/>
                        </a:rPr>
                        <a:t>3.32%)</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3.01</a:t>
                      </a:r>
                      <a:r>
                        <a:rPr lang="en-US" sz="900" b="1" dirty="0">
                          <a:effectLst/>
                          <a:latin typeface="Arial" panose="020B0604020202020204" pitchFamily="34" charset="0"/>
                          <a:cs typeface="Arial" panose="020B0604020202020204" pitchFamily="34" charset="0"/>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1,180.1</a:t>
                      </a:r>
                      <a:r>
                        <a:rPr lang="en-US" sz="900" dirty="0">
                          <a:effectLst/>
                          <a:latin typeface="Arial" panose="020B0604020202020204" pitchFamily="34" charset="0"/>
                          <a:cs typeface="Arial" panose="020B06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cs typeface="Arial" panose="020B0604020202020204" pitchFamily="34" charset="0"/>
                        </a:rPr>
                        <a:t>2016</a:t>
                      </a:r>
                      <a:endParaRPr lang="en-US" sz="900" dirty="0" smtClean="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rgbClr val="FF0000"/>
                          </a:solidFill>
                          <a:effectLst/>
                          <a:latin typeface="+mn-lt"/>
                          <a:ea typeface="+mn-ea"/>
                          <a:cs typeface="+mn-cs"/>
                        </a:rPr>
                        <a:t>(1.68%)</a:t>
                      </a:r>
                      <a:r>
                        <a:rPr kumimoji="0" lang="en-US" sz="900" b="0"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kumimoji="0" lang="en-US" sz="900" b="1" i="0" kern="1200" dirty="0" smtClean="0">
                          <a:solidFill>
                            <a:schemeClr val="tx1"/>
                          </a:solidFill>
                          <a:effectLst/>
                          <a:latin typeface="+mn-lt"/>
                          <a:ea typeface="+mn-ea"/>
                          <a:cs typeface="+mn-cs"/>
                        </a:rPr>
                        <a:t>1.80%</a:t>
                      </a:r>
                      <a:r>
                        <a:rPr kumimoji="0" lang="en-US" sz="900" b="0"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kumimoji="0" lang="en-US" sz="900" b="1" i="0" kern="1200" dirty="0" smtClean="0">
                          <a:solidFill>
                            <a:schemeClr val="tx1"/>
                          </a:solidFill>
                          <a:effectLst/>
                          <a:latin typeface="+mn-lt"/>
                          <a:ea typeface="+mn-ea"/>
                          <a:cs typeface="+mn-cs"/>
                        </a:rPr>
                        <a:t>6.22%*</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kumimoji="0" lang="en-US" sz="900" b="1" i="0" kern="1200" dirty="0" smtClean="0">
                          <a:solidFill>
                            <a:schemeClr val="tx1"/>
                          </a:solidFill>
                          <a:effectLst/>
                          <a:latin typeface="+mn-lt"/>
                          <a:ea typeface="+mn-ea"/>
                          <a:cs typeface="+mn-cs"/>
                        </a:rPr>
                        <a:t>1.20%*</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1.54%*</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(0.19%)</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(1.36%)</a:t>
                      </a:r>
                      <a:r>
                        <a:rPr kumimoji="0" lang="en-US" sz="900" b="0"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(1.30%)</a:t>
                      </a:r>
                      <a:r>
                        <a:rPr kumimoji="0" lang="en-US" sz="900" b="0"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(1.09%)</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1.09%*</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0.91%</a:t>
                      </a:r>
                      <a:r>
                        <a:rPr kumimoji="0" lang="en-US" sz="900" b="0"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4.14%*</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11.55%</a:t>
                      </a:r>
                      <a:r>
                        <a:rPr kumimoji="0" lang="en-US" sz="900" b="0"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1,316.3</a:t>
                      </a:r>
                      <a:r>
                        <a:rPr kumimoji="0" lang="en-US" sz="900" b="0"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cs typeface="Arial" panose="020B0604020202020204" pitchFamily="34" charset="0"/>
                        </a:rPr>
                        <a:t>2017</a:t>
                      </a:r>
                      <a:endParaRPr lang="en-US" sz="900" dirty="0" smtClean="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chemeClr val="tx1"/>
                          </a:solidFill>
                          <a:effectLst/>
                          <a:latin typeface="+mn-lt"/>
                          <a:ea typeface="+mn-ea"/>
                          <a:cs typeface="+mn-cs"/>
                        </a:rPr>
                        <a:t>2.37%*</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kumimoji="0" lang="en-US" sz="900" b="1" i="0" kern="1200" dirty="0" smtClean="0">
                          <a:solidFill>
                            <a:schemeClr val="tx1"/>
                          </a:solidFill>
                          <a:effectLst/>
                          <a:latin typeface="+mn-lt"/>
                          <a:ea typeface="+mn-ea"/>
                          <a:cs typeface="+mn-cs"/>
                        </a:rPr>
                        <a:t>1.75%*</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kumimoji="0" lang="en-US" sz="900" b="1" i="0" kern="1200" dirty="0" smtClean="0">
                          <a:solidFill>
                            <a:schemeClr val="tx1"/>
                          </a:solidFill>
                          <a:effectLst/>
                          <a:latin typeface="+mn-lt"/>
                          <a:ea typeface="+mn-ea"/>
                          <a:cs typeface="+mn-cs"/>
                        </a:rPr>
                        <a:t>1.34%*</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kumimoji="0" lang="en-US" sz="900" b="1" i="0" kern="1200" dirty="0" smtClean="0">
                          <a:solidFill>
                            <a:srgbClr val="FF0000"/>
                          </a:solidFill>
                          <a:effectLst/>
                          <a:latin typeface="+mn-lt"/>
                          <a:ea typeface="+mn-ea"/>
                          <a:cs typeface="+mn-cs"/>
                        </a:rPr>
                        <a:t>(0.42%)</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0.08%*</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(0.80%)</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1.97%*</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0.10%*</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1.81%*</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0.71%*</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0.90%*</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(0.02%)</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10.17%*</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1,450.1*</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cs typeface="Arial" panose="020B0604020202020204" pitchFamily="34" charset="0"/>
                        </a:rPr>
                        <a:t>2018</a:t>
                      </a:r>
                      <a:endParaRPr lang="en-US" sz="900" dirty="0" smtClean="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rgbClr val="FF0000"/>
                          </a:solidFill>
                          <a:effectLst/>
                          <a:latin typeface="+mn-lt"/>
                          <a:ea typeface="+mn-ea"/>
                          <a:cs typeface="+mn-cs"/>
                        </a:rPr>
                        <a:t>(0.97%)</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kumimoji="0" lang="en-US" sz="900" b="1" i="0" kern="1200" dirty="0" smtClean="0">
                          <a:solidFill>
                            <a:schemeClr val="tx1"/>
                          </a:solidFill>
                          <a:effectLst/>
                          <a:latin typeface="+mn-lt"/>
                          <a:ea typeface="+mn-ea"/>
                          <a:cs typeface="+mn-cs"/>
                        </a:rPr>
                        <a:t>2.74%*</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kumimoji="0" lang="en-US" sz="900" b="1" i="0" kern="1200" dirty="0" smtClean="0">
                          <a:solidFill>
                            <a:srgbClr val="FF0000"/>
                          </a:solidFill>
                          <a:effectLst/>
                          <a:latin typeface="+mn-lt"/>
                          <a:ea typeface="+mn-ea"/>
                          <a:cs typeface="+mn-cs"/>
                        </a:rPr>
                        <a:t>(0.92%)</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kumimoji="0" lang="en-US" sz="900" b="1" i="0" kern="1200" dirty="0" smtClean="0">
                          <a:solidFill>
                            <a:schemeClr val="tx1"/>
                          </a:solidFill>
                          <a:effectLst/>
                          <a:latin typeface="+mn-lt"/>
                          <a:ea typeface="+mn-ea"/>
                          <a:cs typeface="+mn-cs"/>
                        </a:rPr>
                        <a:t>1.86%*</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1.79%*</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(2.63%)</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3.35%*</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2.72%*</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0.40%*</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0.61%*</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1.94%*</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(0.30%)</a:t>
                      </a:r>
                      <a:r>
                        <a:rPr kumimoji="0" lang="en-US" sz="900" b="1" i="0" kern="1200" dirty="0" smtClean="0">
                          <a:solidFill>
                            <a:schemeClr val="tx1"/>
                          </a:solidFill>
                          <a:effectLst/>
                          <a:latin typeface="+mn-lt"/>
                          <a:ea typeface="+mn-ea"/>
                          <a:cs typeface="+mn-cs"/>
                        </a:rPr>
                        <a:t>*</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10.96%*</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1,609.1*</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cs typeface="Arial" panose="020B0604020202020204" pitchFamily="34" charset="0"/>
                        </a:rPr>
                        <a:t>2019</a:t>
                      </a:r>
                      <a:endParaRPr lang="en-US" sz="900" dirty="0" smtClean="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chemeClr val="tx1"/>
                          </a:solidFill>
                          <a:effectLst/>
                          <a:latin typeface="+mn-lt"/>
                          <a:ea typeface="+mn-ea"/>
                          <a:cs typeface="+mn-cs"/>
                        </a:rPr>
                        <a:t>3.39%*</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r>
                        <a:rPr kumimoji="0" lang="en-US" sz="900" b="1" i="0" kern="1200" dirty="0" smtClean="0">
                          <a:solidFill>
                            <a:schemeClr val="tx1"/>
                          </a:solidFill>
                          <a:effectLst/>
                          <a:latin typeface="+mn-lt"/>
                          <a:ea typeface="+mn-ea"/>
                          <a:cs typeface="+mn-cs"/>
                        </a:rPr>
                        <a:t>1.90%*</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5.35%*</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1,695.2*</a:t>
                      </a:r>
                      <a:endParaRPr lang="en-US" sz="900"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3" name="Rectangle 12"/>
          <p:cNvSpPr/>
          <p:nvPr/>
        </p:nvSpPr>
        <p:spPr>
          <a:xfrm>
            <a:off x="6909602" y="6259198"/>
            <a:ext cx="457200" cy="228600"/>
          </a:xfrm>
          <a:prstGeom prst="rect">
            <a:avLst/>
          </a:prstGeom>
          <a:solidFill>
            <a:srgbClr val="BBE9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359916" y="6226188"/>
            <a:ext cx="1584088" cy="261610"/>
          </a:xfrm>
          <a:prstGeom prst="rect">
            <a:avLst/>
          </a:prstGeom>
        </p:spPr>
        <p:txBody>
          <a:bodyPr wrap="none">
            <a:spAutoFit/>
          </a:bodyPr>
          <a:lstStyle/>
          <a:p>
            <a:r>
              <a:rPr lang="en-US" sz="1100" dirty="0">
                <a:latin typeface="Arial" pitchFamily="34" charset="0"/>
                <a:cs typeface="Arial" pitchFamily="34" charset="0"/>
              </a:rPr>
              <a:t>- Former version </a:t>
            </a:r>
            <a:r>
              <a:rPr lang="en-US" sz="1100" dirty="0" smtClean="0">
                <a:latin typeface="Arial" pitchFamily="34" charset="0"/>
                <a:cs typeface="Arial" pitchFamily="34" charset="0"/>
              </a:rPr>
              <a:t>of V1</a:t>
            </a:r>
            <a:endParaRPr lang="en-US" sz="1100" dirty="0"/>
          </a:p>
        </p:txBody>
      </p:sp>
    </p:spTree>
  </p:cSld>
  <p:clrMapOvr>
    <a:masterClrMapping/>
  </p:clrMapOvr>
  <p:transition>
    <p:wipe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387725" y="6510797"/>
            <a:ext cx="3054350" cy="168276"/>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26</a:t>
            </a:fld>
            <a:endParaRPr kumimoji="0" lang="en-US" dirty="0"/>
          </a:p>
        </p:txBody>
      </p:sp>
      <p:graphicFrame>
        <p:nvGraphicFramePr>
          <p:cNvPr id="5" name="Diagram 4"/>
          <p:cNvGraphicFramePr/>
          <p:nvPr/>
        </p:nvGraphicFramePr>
        <p:xfrm>
          <a:off x="990600" y="685800"/>
          <a:ext cx="7848600" cy="362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6800" y="1144708"/>
            <a:ext cx="3618730" cy="2282583"/>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29200" y="1144708"/>
            <a:ext cx="3618730" cy="2282583"/>
          </a:xfrm>
          <a:prstGeom prst="rect">
            <a:avLst/>
          </a:prstGeom>
        </p:spPr>
      </p:pic>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29199" y="3507502"/>
            <a:ext cx="3657601" cy="1856935"/>
          </a:xfrm>
          <a:prstGeom prst="rect">
            <a:avLst/>
          </a:prstGeom>
        </p:spPr>
      </p:pic>
      <p:pic>
        <p:nvPicPr>
          <p:cNvPr id="9" name="Picture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6800" y="3507502"/>
            <a:ext cx="3657600" cy="1856935"/>
          </a:xfrm>
          <a:prstGeom prst="rect">
            <a:avLst/>
          </a:prstGeom>
        </p:spPr>
      </p:pic>
      <p:sp>
        <p:nvSpPr>
          <p:cNvPr id="10" name="Rectangle 9"/>
          <p:cNvSpPr/>
          <p:nvPr/>
        </p:nvSpPr>
        <p:spPr>
          <a:xfrm>
            <a:off x="1066800" y="5486400"/>
            <a:ext cx="7696200" cy="707886"/>
          </a:xfrm>
          <a:prstGeom prst="rect">
            <a:avLst/>
          </a:prstGeom>
        </p:spPr>
        <p:txBody>
          <a:bodyPr wrap="square">
            <a:spAutoFit/>
          </a:bodyPr>
          <a:lstStyle/>
          <a:p>
            <a:pPr algn="just"/>
            <a:r>
              <a:rPr lang="en-US" sz="800" dirty="0" smtClean="0"/>
              <a:t>HYPOTHETICAL OR SIMULATED PERFORMANCE RESULTS HAVE CERTAIN INHERENT LIMITATIONS. UNLIKE AN ACTUAL PERFORMANCE RECORD, SIMULATED RESULTS DO NOT REPRESENT ACTUAL TRADING. ALSO, SINCE THE TRADES HAVE NOT ACTUALLY BEEN EXECUTED, THE RESULTS MAY HAVE UNDER-OR-OVERCOMPENSATED FOR THE IMPACT, IF ANY, OF CERTAIN MARKET FACTORS, SUCH AS LACK OF LIQUIDITY. SIMULATED TRADING PLATFORMS IN GENERAL ARE ALSO SUBJECT TO THE FACT THAT THEY ARE DESIGNED WITH THE BENEFIT OF HINDSIGHT. NO REPRESENTATION IS BEING MADE THAT ANY ACCOUNT WILL OR IS LIKELY TO ACHIEVE PROFITS OR LOSSES SIMILAR TO THOSE SHOWN.</a:t>
            </a:r>
            <a:endParaRPr lang="en-US" sz="800" dirty="0"/>
          </a:p>
        </p:txBody>
      </p:sp>
      <p:pic>
        <p:nvPicPr>
          <p:cNvPr id="11" name="Picture 10" descr="back-arrow.bmp">
            <a:hlinkClick r:id="rId11" action="ppaction://hlinksldjump"/>
          </p:cNvPr>
          <p:cNvPicPr>
            <a:picLocks noChangeAspect="1"/>
          </p:cNvPicPr>
          <p:nvPr/>
        </p:nvPicPr>
        <p:blipFill>
          <a:blip r:embed="rId12" cstate="print"/>
          <a:stretch>
            <a:fillRect/>
          </a:stretch>
        </p:blipFill>
        <p:spPr>
          <a:xfrm>
            <a:off x="533400" y="6019800"/>
            <a:ext cx="333375" cy="333375"/>
          </a:xfrm>
          <a:prstGeom prst="rect">
            <a:avLst/>
          </a:prstGeom>
        </p:spPr>
      </p:pic>
      <p:sp>
        <p:nvSpPr>
          <p:cNvPr id="12" name="TextBox 11"/>
          <p:cNvSpPr txBox="1"/>
          <p:nvPr/>
        </p:nvSpPr>
        <p:spPr>
          <a:xfrm>
            <a:off x="1066800" y="6172200"/>
            <a:ext cx="7086600" cy="261610"/>
          </a:xfrm>
          <a:prstGeom prst="rect">
            <a:avLst/>
          </a:prstGeom>
          <a:noFill/>
        </p:spPr>
        <p:txBody>
          <a:bodyPr wrap="square" rtlCol="0">
            <a:spAutoFit/>
          </a:bodyPr>
          <a:lstStyle/>
          <a:p>
            <a:r>
              <a:rPr lang="en-US" sz="1100" dirty="0" smtClean="0"/>
              <a:t>For more detailed back testing reports please visit </a:t>
            </a:r>
            <a:r>
              <a:rPr lang="en-US" sz="1100" b="1" dirty="0" smtClean="0">
                <a:hlinkClick r:id="rId13"/>
              </a:rPr>
              <a:t>www.vol-quant.com/V1/V1backtesting.htm</a:t>
            </a:r>
            <a:endParaRPr lang="en-US" sz="1100" b="1" dirty="0"/>
          </a:p>
        </p:txBody>
      </p:sp>
    </p:spTree>
  </p:cSld>
  <p:clrMapOvr>
    <a:masterClrMapping/>
  </p:clrMapOvr>
  <p:transition>
    <p:wipe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22612" y="6356351"/>
            <a:ext cx="3130550" cy="273049"/>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27</a:t>
            </a:fld>
            <a:endParaRPr kumimoji="0" lang="en-US"/>
          </a:p>
        </p:txBody>
      </p:sp>
      <p:graphicFrame>
        <p:nvGraphicFramePr>
          <p:cNvPr id="4" name="Diagram 3"/>
          <p:cNvGraphicFramePr/>
          <p:nvPr>
            <p:extLst>
              <p:ext uri="{D42A27DB-BD31-4B8C-83A1-F6EECF244321}">
                <p14:modId xmlns:p14="http://schemas.microsoft.com/office/powerpoint/2010/main" val="2297140757"/>
              </p:ext>
            </p:extLst>
          </p:nvPr>
        </p:nvGraphicFramePr>
        <p:xfrm>
          <a:off x="533400" y="762000"/>
          <a:ext cx="87630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457200" y="1295400"/>
            <a:ext cx="8763000" cy="4572000"/>
          </a:xfrm>
          <a:prstGeom prst="rect">
            <a:avLst/>
          </a:prstGeom>
        </p:spPr>
        <p:txBody>
          <a:bodyPr>
            <a:normAutofit fontScale="92500"/>
          </a:bodyPr>
          <a:lstStyle/>
          <a:p>
            <a:pPr marL="274320" marR="0" lvl="0" indent="-274320" algn="l"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kumimoji="0" lang="en-US" sz="1500" b="1" i="0" u="none" strike="noStrike" kern="1200" cap="none" spc="0" normalizeH="0" baseline="0" noProof="0" dirty="0" smtClean="0">
                <a:ln>
                  <a:noFill/>
                </a:ln>
                <a:solidFill>
                  <a:schemeClr val="tx1"/>
                </a:solidFill>
                <a:effectLst/>
                <a:uLnTx/>
                <a:uFillTx/>
                <a:latin typeface="+mn-lt"/>
                <a:ea typeface="+mn-ea"/>
                <a:cs typeface="+mn-cs"/>
              </a:rPr>
              <a:t>The Strategy</a:t>
            </a:r>
            <a:endParaRPr kumimoji="0" lang="en-US" sz="1500" b="0" i="0" u="none" strike="noStrike" kern="1200" cap="none" spc="0" normalizeH="0" baseline="0" noProof="0" dirty="0" smtClean="0">
              <a:ln>
                <a:noFill/>
              </a:ln>
              <a:solidFill>
                <a:schemeClr val="tx1"/>
              </a:solidFill>
              <a:effectLst/>
              <a:uLnTx/>
              <a:uFillTx/>
              <a:latin typeface="+mn-lt"/>
              <a:ea typeface="+mn-ea"/>
              <a:cs typeface="+mn-cs"/>
            </a:endParaRPr>
          </a:p>
          <a:p>
            <a:pPr algn="just">
              <a:spcAft>
                <a:spcPts val="600"/>
              </a:spcAft>
              <a:buFontTx/>
              <a:buChar char="-"/>
            </a:pPr>
            <a:r>
              <a:rPr lang="en-US" sz="1400" dirty="0" smtClean="0"/>
              <a:t>  SPQ is premium collecting S&amp;P 500 options trading strategy.</a:t>
            </a:r>
          </a:p>
          <a:p>
            <a:pPr algn="just">
              <a:spcAft>
                <a:spcPts val="600"/>
              </a:spcAft>
              <a:buFontTx/>
              <a:buChar char="-"/>
            </a:pPr>
            <a:r>
              <a:rPr lang="en-US" sz="1400" dirty="0" smtClean="0"/>
              <a:t>  It exploits the gradual time premium decay in S&amp;P 500 ETF (SPY) options.</a:t>
            </a:r>
          </a:p>
          <a:p>
            <a:pPr marL="119063" indent="-119063" algn="just">
              <a:spcAft>
                <a:spcPts val="600"/>
              </a:spcAft>
              <a:buFontTx/>
              <a:buChar char="-"/>
            </a:pPr>
            <a:r>
              <a:rPr lang="en-US" sz="1400" dirty="0" smtClean="0"/>
              <a:t>The strategy holds short puts and hedges them with short SPY stocks.</a:t>
            </a:r>
          </a:p>
          <a:p>
            <a:pPr marL="119063" indent="-119063" algn="just">
              <a:spcAft>
                <a:spcPts val="600"/>
              </a:spcAft>
              <a:buFontTx/>
              <a:buChar char="-"/>
            </a:pPr>
            <a:r>
              <a:rPr lang="en-US" sz="1400" dirty="0" smtClean="0"/>
              <a:t>The strategy trades 0-5 times a day using a proprietary risk hedging technique.</a:t>
            </a:r>
          </a:p>
          <a:p>
            <a:pPr marL="119063" indent="-119063" algn="just">
              <a:spcAft>
                <a:spcPts val="600"/>
              </a:spcAft>
              <a:buFontTx/>
              <a:buChar char="-"/>
            </a:pPr>
            <a:r>
              <a:rPr lang="en-US" sz="1400" dirty="0" smtClean="0"/>
              <a:t> The combined net position delta is kept less than 0.5 at all times.</a:t>
            </a:r>
          </a:p>
          <a:p>
            <a:pPr marL="119063" indent="-119063" algn="just">
              <a:spcAft>
                <a:spcPts val="600"/>
              </a:spcAft>
            </a:pPr>
            <a:r>
              <a:rPr lang="en-US" sz="1400" dirty="0" smtClean="0"/>
              <a:t>- Strategy returns are weekly positively correlated with S&amp;P 500 index returns</a:t>
            </a:r>
            <a:r>
              <a:rPr lang="en-US" sz="1400" dirty="0"/>
              <a:t>.</a:t>
            </a:r>
            <a:endParaRPr lang="en-US" sz="1400" dirty="0" smtClean="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kumimoji="0" lang="en-US" sz="1500" b="1" i="0" u="none" strike="noStrike" kern="1200" cap="none" spc="0" normalizeH="0" baseline="0" noProof="0" dirty="0" smtClean="0">
                <a:ln>
                  <a:noFill/>
                </a:ln>
                <a:solidFill>
                  <a:schemeClr val="tx1"/>
                </a:solidFill>
                <a:effectLst/>
                <a:uLnTx/>
                <a:uFillTx/>
                <a:latin typeface="+mn-lt"/>
                <a:ea typeface="+mn-ea"/>
                <a:cs typeface="+mn-cs"/>
              </a:rPr>
              <a:t>Profit Generation Process</a:t>
            </a:r>
          </a:p>
          <a:p>
            <a:pPr marL="104775" marR="0" lvl="0" indent="-104775" algn="just" defTabSz="914400" rtl="0" eaLnBrk="1" fontAlgn="auto" latinLnBrk="0" hangingPunct="1">
              <a:lnSpc>
                <a:spcPct val="100000"/>
              </a:lnSpc>
              <a:spcAft>
                <a:spcPts val="600"/>
              </a:spcAft>
              <a:buClr>
                <a:schemeClr val="accent3"/>
              </a:buClr>
              <a:buSzPct val="95000"/>
              <a:buFont typeface="Wingdings 2"/>
              <a:buNone/>
              <a:tabLst/>
              <a:defRP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 Basically,</a:t>
            </a:r>
            <a:r>
              <a:rPr kumimoji="0" lang="en-US" sz="1400" b="0" i="0" u="none" strike="noStrike" kern="1200" cap="none" spc="0" normalizeH="0" noProof="0" dirty="0" smtClean="0">
                <a:ln>
                  <a:noFill/>
                </a:ln>
                <a:solidFill>
                  <a:schemeClr val="tx1"/>
                </a:solidFill>
                <a:effectLst/>
                <a:uLnTx/>
                <a:uFillTx/>
                <a:latin typeface="+mn-lt"/>
                <a:ea typeface="+mn-ea"/>
                <a:cs typeface="+mn-cs"/>
              </a:rPr>
              <a:t> </a:t>
            </a:r>
            <a:r>
              <a:rPr lang="en-US" sz="1400" noProof="0" dirty="0" smtClean="0"/>
              <a:t>SPQ</a:t>
            </a:r>
            <a:r>
              <a:rPr lang="en-US" sz="1400" dirty="0" smtClean="0"/>
              <a:t> is a premium collecting SY options trading strategy on SPY options. The hedged </a:t>
            </a:r>
            <a:r>
              <a:rPr lang="en-US" sz="1400" dirty="0"/>
              <a:t>p</a:t>
            </a:r>
            <a:r>
              <a:rPr lang="en-US" sz="1400" dirty="0" smtClean="0"/>
              <a:t>osition delta is negative most of the time, although in downward moving market it can become positive.</a:t>
            </a: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a:p>
            <a:pPr marL="104775" lvl="0" indent="-104775" algn="just">
              <a:spcAft>
                <a:spcPts val="600"/>
              </a:spcAft>
              <a:buClr>
                <a:schemeClr val="accent3"/>
              </a:buClr>
              <a:buSzPct val="95000"/>
              <a:defRP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 The strategy aims to profit from the gradual</a:t>
            </a:r>
            <a:r>
              <a:rPr kumimoji="0" lang="en-US" sz="1400" b="0" i="0" u="none" strike="noStrike" kern="1200" cap="none" spc="0" normalizeH="0" noProof="0" dirty="0" smtClean="0">
                <a:ln>
                  <a:noFill/>
                </a:ln>
                <a:solidFill>
                  <a:schemeClr val="tx1"/>
                </a:solidFill>
                <a:effectLst/>
                <a:uLnTx/>
                <a:uFillTx/>
                <a:latin typeface="+mn-lt"/>
                <a:ea typeface="+mn-ea"/>
                <a:cs typeface="+mn-cs"/>
              </a:rPr>
              <a:t> </a:t>
            </a:r>
            <a:r>
              <a:rPr lang="en-US" sz="1400" dirty="0" smtClean="0"/>
              <a:t>time premium decay</a:t>
            </a:r>
            <a:r>
              <a:rPr lang="en-US" sz="1400" dirty="0"/>
              <a:t> </a:t>
            </a:r>
            <a:r>
              <a:rPr lang="en-US" sz="1400" dirty="0" smtClean="0"/>
              <a:t>in options and also from the hedge. </a:t>
            </a:r>
            <a:endParaRPr kumimoji="0" lang="en-US" sz="1400" b="0" u="none" strike="noStrike" kern="1200" cap="none" spc="0" normalizeH="0" noProof="0" dirty="0" smtClean="0">
              <a:ln>
                <a:noFill/>
              </a:ln>
              <a:solidFill>
                <a:schemeClr val="tx1"/>
              </a:solidFill>
              <a:effectLst/>
              <a:uLnTx/>
              <a:uFillTx/>
              <a:latin typeface="+mn-lt"/>
              <a:ea typeface="+mn-ea"/>
              <a:cs typeface="+mn-cs"/>
            </a:endParaRPr>
          </a:p>
          <a:p>
            <a:pPr marL="104775" marR="0" lvl="0" indent="-104775" algn="just" defTabSz="914400" rtl="0" eaLnBrk="1" fontAlgn="auto" latinLnBrk="0" hangingPunct="1">
              <a:lnSpc>
                <a:spcPct val="100000"/>
              </a:lnSpc>
              <a:spcAft>
                <a:spcPts val="600"/>
              </a:spcAft>
              <a:buClr>
                <a:schemeClr val="accent3"/>
              </a:buClr>
              <a:buSzPct val="95000"/>
              <a:buFont typeface="Wingdings 2"/>
              <a:buNone/>
              <a:tabLst/>
              <a:defRP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 The hedge ratio is variable and depends on </a:t>
            </a:r>
            <a:r>
              <a:rPr kumimoji="0" lang="en-US" sz="1400" b="0" i="0" u="none" strike="noStrike" kern="1200" cap="none" spc="0" normalizeH="0" noProof="0" dirty="0" smtClean="0">
                <a:ln>
                  <a:noFill/>
                </a:ln>
                <a:solidFill>
                  <a:schemeClr val="tx1"/>
                </a:solidFill>
                <a:effectLst/>
                <a:uLnTx/>
                <a:uFillTx/>
                <a:latin typeface="+mn-lt"/>
                <a:ea typeface="+mn-ea"/>
                <a:cs typeface="+mn-cs"/>
              </a:rPr>
              <a:t>distance from the option strike price.</a:t>
            </a: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a:p>
            <a:pPr marL="104775" marR="0" lvl="0" indent="-104775" algn="just" defTabSz="914400" rtl="0" eaLnBrk="1" fontAlgn="auto" latinLnBrk="0" hangingPunct="1">
              <a:lnSpc>
                <a:spcPct val="100000"/>
              </a:lnSpc>
              <a:spcAft>
                <a:spcPts val="600"/>
              </a:spcAft>
              <a:buClr>
                <a:schemeClr val="accent3"/>
              </a:buClr>
              <a:buSzPct val="95000"/>
              <a:buFont typeface="Wingdings 2"/>
              <a:buNone/>
              <a:tabLst/>
              <a:defRP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 Each portfolio component, depending on its portfolio weight and its daily price return, has a contribution to strategy’s daily rate of return (ROR). The strategy, through active portfolio adjustments, attempts to generate positive returns over time.</a:t>
            </a:r>
          </a:p>
          <a:p>
            <a:pPr marL="274320" marR="0" lvl="0" indent="-274320" algn="just" defTabSz="914400" rtl="0" eaLnBrk="1" fontAlgn="auto" latinLnBrk="0" hangingPunct="1">
              <a:lnSpc>
                <a:spcPct val="100000"/>
              </a:lnSpc>
              <a:spcAft>
                <a:spcPts val="600"/>
              </a:spcAft>
              <a:buClr>
                <a:schemeClr val="accent3"/>
              </a:buClr>
              <a:buSzPct val="95000"/>
              <a:buFont typeface="Wingdings 2"/>
              <a:buNone/>
              <a:tabLst/>
              <a:defRPr/>
            </a:pPr>
            <a:r>
              <a:rPr kumimoji="0" lang="en-US" sz="1400" b="0" i="0" u="none" strike="noStrike" kern="1200" cap="none" spc="0" normalizeH="0" baseline="0" noProof="0" dirty="0" smtClean="0">
                <a:ln>
                  <a:noFill/>
                </a:ln>
                <a:solidFill>
                  <a:schemeClr val="tx1"/>
                </a:solidFill>
                <a:effectLst/>
                <a:uLnTx/>
                <a:uFillTx/>
                <a:latin typeface="+mn-lt"/>
                <a:ea typeface="+mn-ea"/>
                <a:cs typeface="+mn-cs"/>
              </a:rPr>
              <a:t>- The strategy is in the market 100% of time and daily rates of return are calculated on a mark-to-market basis.</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Picture 5" descr="back-arrow.bmp">
            <a:hlinkClick r:id="rId7" action="ppaction://hlinksldjump"/>
          </p:cNvPr>
          <p:cNvPicPr>
            <a:picLocks noChangeAspect="1"/>
          </p:cNvPicPr>
          <p:nvPr/>
        </p:nvPicPr>
        <p:blipFill>
          <a:blip r:embed="rId8" cstate="print"/>
          <a:stretch>
            <a:fillRect/>
          </a:stretch>
        </p:blipFill>
        <p:spPr>
          <a:xfrm>
            <a:off x="457200" y="6019800"/>
            <a:ext cx="333375" cy="333375"/>
          </a:xfrm>
          <a:prstGeom prst="rect">
            <a:avLst/>
          </a:prstGeom>
        </p:spPr>
      </p:pic>
    </p:spTree>
  </p:cSld>
  <p:clrMapOvr>
    <a:masterClrMapping/>
  </p:clrMapOvr>
  <p:transition>
    <p:wipe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60713" y="6356351"/>
            <a:ext cx="3130550" cy="273049"/>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28</a:t>
            </a:fld>
            <a:endParaRPr kumimoji="0" lang="en-US"/>
          </a:p>
        </p:txBody>
      </p:sp>
      <p:sp>
        <p:nvSpPr>
          <p:cNvPr id="4" name="Rectangle 3"/>
          <p:cNvSpPr/>
          <p:nvPr/>
        </p:nvSpPr>
        <p:spPr>
          <a:xfrm>
            <a:off x="533400" y="1676400"/>
            <a:ext cx="8458200" cy="2905411"/>
          </a:xfrm>
          <a:prstGeom prst="rect">
            <a:avLst/>
          </a:prstGeom>
        </p:spPr>
        <p:txBody>
          <a:bodyPr wrap="square">
            <a:spAutoFit/>
          </a:bodyPr>
          <a:lstStyle/>
          <a:p>
            <a:pPr marL="274320" lvl="0" indent="-274320">
              <a:spcAft>
                <a:spcPts val="600"/>
              </a:spcAft>
              <a:buClr>
                <a:schemeClr val="accent3"/>
              </a:buClr>
              <a:buSzPct val="95000"/>
              <a:defRPr/>
            </a:pPr>
            <a:r>
              <a:rPr lang="en-GB" sz="1200" b="1" dirty="0" smtClean="0"/>
              <a:t>Strategy Leverage</a:t>
            </a:r>
          </a:p>
          <a:p>
            <a:pPr marL="123825" lvl="0" indent="-104775">
              <a:spcBef>
                <a:spcPct val="20000"/>
              </a:spcBef>
              <a:buClr>
                <a:schemeClr val="accent3"/>
              </a:buClr>
              <a:buSzPct val="95000"/>
              <a:defRPr/>
            </a:pPr>
            <a:r>
              <a:rPr lang="en-GB" sz="1200" dirty="0" smtClean="0"/>
              <a:t>- In a standard, </a:t>
            </a:r>
            <a:r>
              <a:rPr lang="en-GB" sz="1200" dirty="0" err="1" smtClean="0"/>
              <a:t>Reg</a:t>
            </a:r>
            <a:r>
              <a:rPr lang="en-GB" sz="1200" dirty="0" smtClean="0"/>
              <a:t>-T margin account, the total leverage should not exceed 0.5 of account nominal trading size (account NAV). We trade and report the performance based on this standard account setup.</a:t>
            </a:r>
          </a:p>
          <a:p>
            <a:pPr marL="123825" lvl="0" indent="-104775">
              <a:spcBef>
                <a:spcPct val="20000"/>
              </a:spcBef>
              <a:buClr>
                <a:schemeClr val="accent3"/>
              </a:buClr>
              <a:buSzPct val="95000"/>
              <a:defRPr/>
            </a:pPr>
            <a:r>
              <a:rPr lang="en-GB" sz="1200" dirty="0" smtClean="0"/>
              <a:t>- For accounts with NAV above $110,000, Interactive Brokers allows portfolio margin, enabling higher leverage and profitability, which, of course, comes along with increased risks. </a:t>
            </a:r>
            <a:endParaRPr lang="en-US" sz="1200" dirty="0" smtClean="0"/>
          </a:p>
          <a:p>
            <a:pPr marL="274320" lvl="0" indent="-274320">
              <a:spcBef>
                <a:spcPct val="20000"/>
              </a:spcBef>
              <a:buClr>
                <a:schemeClr val="accent3"/>
              </a:buClr>
              <a:buSzPct val="95000"/>
              <a:defRPr/>
            </a:pPr>
            <a:endParaRPr lang="en-GB" sz="1200" dirty="0" smtClean="0"/>
          </a:p>
          <a:p>
            <a:pPr marL="274320" lvl="0" indent="-274320">
              <a:spcAft>
                <a:spcPts val="600"/>
              </a:spcAft>
              <a:buClr>
                <a:schemeClr val="accent3"/>
              </a:buClr>
              <a:buSzPct val="95000"/>
              <a:defRPr/>
            </a:pPr>
            <a:r>
              <a:rPr lang="en-US" sz="1200" b="1" dirty="0" smtClean="0"/>
              <a:t>Risk Control </a:t>
            </a:r>
          </a:p>
          <a:p>
            <a:pPr marL="274320" lvl="0" indent="-274320">
              <a:spcBef>
                <a:spcPct val="20000"/>
              </a:spcBef>
              <a:buClr>
                <a:schemeClr val="accent3"/>
              </a:buClr>
              <a:buSzPct val="95000"/>
              <a:defRPr/>
            </a:pPr>
            <a:r>
              <a:rPr lang="en-US" sz="1200" dirty="0" smtClean="0"/>
              <a:t>- Is achieved through a variety of means which in most market conditions should minimize </a:t>
            </a:r>
            <a:r>
              <a:rPr lang="en-US" sz="1200" dirty="0" err="1" smtClean="0"/>
              <a:t>drawdowns</a:t>
            </a:r>
            <a:endParaRPr lang="en-US" sz="1200" dirty="0" smtClean="0"/>
          </a:p>
          <a:p>
            <a:pPr marL="274320" lvl="0" indent="-274320">
              <a:spcBef>
                <a:spcPct val="20000"/>
              </a:spcBef>
              <a:buClr>
                <a:schemeClr val="accent3"/>
              </a:buClr>
              <a:buSzPct val="95000"/>
              <a:defRPr/>
            </a:pPr>
            <a:r>
              <a:rPr lang="en-US" sz="1200" dirty="0" smtClean="0"/>
              <a:t>- The first is portfolio construction, making the portfolio as little sensitive to underlying instruments price fluctuations as possible;</a:t>
            </a:r>
          </a:p>
          <a:p>
            <a:pPr marL="123825" lvl="0" indent="-104775">
              <a:spcBef>
                <a:spcPct val="20000"/>
              </a:spcBef>
              <a:buClr>
                <a:schemeClr val="accent3"/>
              </a:buClr>
              <a:buSzPct val="95000"/>
            </a:pPr>
            <a:r>
              <a:rPr lang="en-US" sz="1200" dirty="0" smtClean="0"/>
              <a:t>- Second is dynamic hedge ratio adjustment. Positions are usually adjusted during the trading day, by stop orders in SPY stocks. In case of huge price moves of the underlying stock (SPY) options are rolled over to lower strike prices.</a:t>
            </a:r>
          </a:p>
          <a:p>
            <a:pPr marL="123825" lvl="0" indent="-104775">
              <a:spcBef>
                <a:spcPct val="20000"/>
              </a:spcBef>
              <a:buClr>
                <a:schemeClr val="accent3"/>
              </a:buClr>
              <a:buSzPct val="95000"/>
            </a:pPr>
            <a:r>
              <a:rPr lang="en-US" sz="1200" dirty="0" smtClean="0"/>
              <a:t>- Third is catastrophic stop based on money management rules (can be set by the investor).</a:t>
            </a:r>
          </a:p>
        </p:txBody>
      </p:sp>
      <p:graphicFrame>
        <p:nvGraphicFramePr>
          <p:cNvPr id="5" name="Diagram 4"/>
          <p:cNvGraphicFramePr/>
          <p:nvPr>
            <p:extLst>
              <p:ext uri="{D42A27DB-BD31-4B8C-83A1-F6EECF244321}">
                <p14:modId xmlns:p14="http://schemas.microsoft.com/office/powerpoint/2010/main" val="2987781059"/>
              </p:ext>
            </p:extLst>
          </p:nvPr>
        </p:nvGraphicFramePr>
        <p:xfrm>
          <a:off x="609600" y="1066800"/>
          <a:ext cx="8382000" cy="3693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back-arrow.bmp">
            <a:hlinkClick r:id="rId7" action="ppaction://hlinksldjump"/>
          </p:cNvPr>
          <p:cNvPicPr>
            <a:picLocks noChangeAspect="1"/>
          </p:cNvPicPr>
          <p:nvPr/>
        </p:nvPicPr>
        <p:blipFill>
          <a:blip r:embed="rId8" cstate="print"/>
          <a:stretch>
            <a:fillRect/>
          </a:stretch>
        </p:blipFill>
        <p:spPr>
          <a:xfrm>
            <a:off x="533400" y="6019800"/>
            <a:ext cx="333375" cy="333375"/>
          </a:xfrm>
          <a:prstGeom prst="rect">
            <a:avLst/>
          </a:prstGeom>
        </p:spPr>
      </p:pic>
      <p:sp>
        <p:nvSpPr>
          <p:cNvPr id="7" name="Rectangle 6"/>
          <p:cNvSpPr/>
          <p:nvPr/>
        </p:nvSpPr>
        <p:spPr>
          <a:xfrm>
            <a:off x="914400" y="6096000"/>
            <a:ext cx="1500732" cy="261610"/>
          </a:xfrm>
          <a:prstGeom prst="rect">
            <a:avLst/>
          </a:prstGeom>
        </p:spPr>
        <p:txBody>
          <a:bodyPr wrap="none">
            <a:spAutoFit/>
          </a:bodyPr>
          <a:lstStyle/>
          <a:p>
            <a:r>
              <a:rPr lang="en-US" sz="1100" dirty="0" smtClean="0"/>
              <a:t>To Table of Contents</a:t>
            </a:r>
            <a:endParaRPr lang="en-US" sz="1100" dirty="0"/>
          </a:p>
        </p:txBody>
      </p:sp>
    </p:spTree>
  </p:cSld>
  <p:clrMapOvr>
    <a:masterClrMapping/>
  </p:clrMapOvr>
  <p:transition>
    <p:wipe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60712" y="6356350"/>
            <a:ext cx="3130550"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29</a:t>
            </a:fld>
            <a:endParaRPr kumimoji="0" lang="en-US"/>
          </a:p>
        </p:txBody>
      </p:sp>
      <p:graphicFrame>
        <p:nvGraphicFramePr>
          <p:cNvPr id="4" name="Diagram 3"/>
          <p:cNvGraphicFramePr/>
          <p:nvPr>
            <p:extLst>
              <p:ext uri="{D42A27DB-BD31-4B8C-83A1-F6EECF244321}">
                <p14:modId xmlns:p14="http://schemas.microsoft.com/office/powerpoint/2010/main" val="4213217759"/>
              </p:ext>
            </p:extLst>
          </p:nvPr>
        </p:nvGraphicFramePr>
        <p:xfrm>
          <a:off x="533400" y="762000"/>
          <a:ext cx="85344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53000" y="1679461"/>
            <a:ext cx="3928638" cy="2478064"/>
          </a:xfrm>
          <a:prstGeom prst="rect">
            <a:avLst/>
          </a:prstGeom>
        </p:spPr>
      </p:pic>
      <p:sp>
        <p:nvSpPr>
          <p:cNvPr id="7" name="TextBox 6"/>
          <p:cNvSpPr txBox="1"/>
          <p:nvPr/>
        </p:nvSpPr>
        <p:spPr>
          <a:xfrm>
            <a:off x="670089" y="5026230"/>
            <a:ext cx="2133600" cy="261610"/>
          </a:xfrm>
          <a:prstGeom prst="rect">
            <a:avLst/>
          </a:prstGeom>
          <a:noFill/>
        </p:spPr>
        <p:txBody>
          <a:bodyPr wrap="square" rtlCol="0">
            <a:spAutoFit/>
          </a:bodyPr>
          <a:lstStyle/>
          <a:p>
            <a:r>
              <a:rPr lang="en-US" sz="1100" dirty="0" smtClean="0"/>
              <a:t>* Net of 20% performance fee</a:t>
            </a:r>
            <a:endParaRPr lang="en-US" sz="1100" dirty="0"/>
          </a:p>
        </p:txBody>
      </p:sp>
      <p:sp>
        <p:nvSpPr>
          <p:cNvPr id="8" name="TextBox 7"/>
          <p:cNvSpPr txBox="1"/>
          <p:nvPr/>
        </p:nvSpPr>
        <p:spPr>
          <a:xfrm>
            <a:off x="685800" y="5461087"/>
            <a:ext cx="7010400" cy="461665"/>
          </a:xfrm>
          <a:prstGeom prst="rect">
            <a:avLst/>
          </a:prstGeom>
          <a:noFill/>
        </p:spPr>
        <p:txBody>
          <a:bodyPr wrap="square" rtlCol="0">
            <a:spAutoFit/>
          </a:bodyPr>
          <a:lstStyle/>
          <a:p>
            <a:r>
              <a:rPr lang="en-US" sz="1200" b="1" dirty="0" smtClean="0"/>
              <a:t>The strategy was modified in January 2019. </a:t>
            </a:r>
            <a:r>
              <a:rPr lang="en-US" sz="1200" dirty="0" smtClean="0"/>
              <a:t>For current, more detailed performance report and performance analytics please visit </a:t>
            </a:r>
            <a:r>
              <a:rPr lang="en-US" sz="1200" dirty="0" smtClean="0">
                <a:hlinkClick r:id="rId8"/>
              </a:rPr>
              <a:t>http</a:t>
            </a:r>
            <a:r>
              <a:rPr lang="en-US" sz="1200" dirty="0">
                <a:hlinkClick r:id="rId8"/>
              </a:rPr>
              <a:t>://</a:t>
            </a:r>
            <a:r>
              <a:rPr lang="en-US" sz="1200" dirty="0" smtClean="0">
                <a:hlinkClick r:id="rId8"/>
              </a:rPr>
              <a:t>equity-quant.com/SP-Quant/PerformanceSPQ.htm</a:t>
            </a:r>
            <a:r>
              <a:rPr lang="en-US" sz="1200" dirty="0" smtClean="0"/>
              <a:t> </a:t>
            </a:r>
            <a:endParaRPr lang="en-US" sz="1200" dirty="0"/>
          </a:p>
        </p:txBody>
      </p:sp>
      <p:sp>
        <p:nvSpPr>
          <p:cNvPr id="9" name="Rectangle 8"/>
          <p:cNvSpPr/>
          <p:nvPr/>
        </p:nvSpPr>
        <p:spPr>
          <a:xfrm>
            <a:off x="685800" y="1219200"/>
            <a:ext cx="5105400" cy="246221"/>
          </a:xfrm>
          <a:prstGeom prst="rect">
            <a:avLst/>
          </a:prstGeom>
        </p:spPr>
        <p:txBody>
          <a:bodyPr wrap="square">
            <a:spAutoFit/>
          </a:bodyPr>
          <a:lstStyle/>
          <a:p>
            <a:r>
              <a:rPr lang="en-US" sz="1000" dirty="0" smtClean="0">
                <a:latin typeface="Arial" pitchFamily="34" charset="0"/>
                <a:cs typeface="Arial" pitchFamily="34" charset="0"/>
              </a:rPr>
              <a:t>PAST PERFORMANCE IS NOT NECESSARILY INDICATIVE OF FUTURE RESULTS</a:t>
            </a:r>
            <a:endParaRPr lang="en-US" sz="1000" dirty="0"/>
          </a:p>
        </p:txBody>
      </p:sp>
      <p:pic>
        <p:nvPicPr>
          <p:cNvPr id="10" name="Picture 9" descr="back-arrow.bmp">
            <a:hlinkClick r:id="rId9" action="ppaction://hlinksldjump"/>
          </p:cNvPr>
          <p:cNvPicPr>
            <a:picLocks noChangeAspect="1"/>
          </p:cNvPicPr>
          <p:nvPr/>
        </p:nvPicPr>
        <p:blipFill>
          <a:blip r:embed="rId10" cstate="print"/>
          <a:stretch>
            <a:fillRect/>
          </a:stretch>
        </p:blipFill>
        <p:spPr>
          <a:xfrm>
            <a:off x="533400" y="6096000"/>
            <a:ext cx="333375" cy="333375"/>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4143904325"/>
              </p:ext>
            </p:extLst>
          </p:nvPr>
        </p:nvGraphicFramePr>
        <p:xfrm>
          <a:off x="866775" y="4391375"/>
          <a:ext cx="7867656" cy="528935"/>
        </p:xfrm>
        <a:graphic>
          <a:graphicData uri="http://schemas.openxmlformats.org/drawingml/2006/table">
            <a:tbl>
              <a:tblPr/>
              <a:tblGrid>
                <a:gridCol w="514350"/>
                <a:gridCol w="514351"/>
                <a:gridCol w="514350"/>
                <a:gridCol w="514351"/>
                <a:gridCol w="514350"/>
                <a:gridCol w="514351"/>
                <a:gridCol w="514350"/>
                <a:gridCol w="546101"/>
                <a:gridCol w="546100"/>
                <a:gridCol w="546101"/>
                <a:gridCol w="523875"/>
                <a:gridCol w="523876"/>
                <a:gridCol w="523875"/>
                <a:gridCol w="533400"/>
                <a:gridCol w="523875"/>
              </a:tblGrid>
              <a:tr h="224135">
                <a:tc>
                  <a:txBody>
                    <a:bodyPr/>
                    <a:lstStyle/>
                    <a:p>
                      <a:pPr algn="ctr">
                        <a:spcAft>
                          <a:spcPts val="0"/>
                        </a:spcAft>
                      </a:pPr>
                      <a:r>
                        <a:rPr lang="en-US" sz="900" dirty="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a:solidFill>
                            <a:srgbClr val="FFFFFF"/>
                          </a:solidFill>
                          <a:effectLst/>
                          <a:latin typeface="Arial" panose="020B0604020202020204" pitchFamily="34" charset="0"/>
                        </a:rPr>
                        <a:t>Jan</a:t>
                      </a:r>
                      <a:r>
                        <a:rPr lang="en-US" sz="900" dirty="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rPr>
                        <a:t>Feb</a:t>
                      </a:r>
                      <a:r>
                        <a:rPr lang="en-US" sz="90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rPr>
                        <a:t>Mar</a:t>
                      </a:r>
                      <a:r>
                        <a:rPr lang="en-US" sz="90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rPr>
                        <a:t>Apr</a:t>
                      </a:r>
                      <a:r>
                        <a:rPr lang="en-US" sz="90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rPr>
                        <a:t>May</a:t>
                      </a:r>
                      <a:r>
                        <a:rPr lang="en-US" sz="90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rPr>
                        <a:t>Jun</a:t>
                      </a:r>
                      <a:r>
                        <a:rPr lang="en-US" sz="90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Jul</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Aug</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Sep</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Oct</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Nov</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Dec</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YTD</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VAMI</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r>
              <a:tr h="304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rPr>
                        <a:t>2019</a:t>
                      </a:r>
                      <a:endParaRPr lang="en-US" sz="900" dirty="0" smtClean="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chemeClr val="tx1"/>
                          </a:solidFill>
                          <a:effectLst/>
                          <a:latin typeface="+mn-lt"/>
                          <a:ea typeface="+mn-ea"/>
                          <a:cs typeface="+mn-cs"/>
                        </a:rPr>
                        <a:t>0.05% 0.05%*</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0.26% 0.26%*</a:t>
                      </a:r>
                      <a:endParaRPr lang="en-US" sz="90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0.31% 0.31%*</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cs typeface="Arial" panose="020B0604020202020204" pitchFamily="34" charset="0"/>
                        </a:rPr>
                        <a:t>1,003.1</a:t>
                      </a:r>
                      <a:r>
                        <a:rPr lang="en-US" sz="900" b="1" baseline="0" dirty="0" smtClean="0">
                          <a:effectLst/>
                          <a:latin typeface="Arial" panose="020B0604020202020204" pitchFamily="34" charset="0"/>
                          <a:cs typeface="Arial" panose="020B0604020202020204" pitchFamily="34" charset="0"/>
                        </a:rPr>
                        <a:t> 1,003.1*</a:t>
                      </a:r>
                      <a:endParaRPr lang="en-US" sz="900" b="1" dirty="0">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 name="Picture 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6710" y="1869670"/>
            <a:ext cx="3928639" cy="1994540"/>
          </a:xfrm>
          <a:prstGeom prst="rect">
            <a:avLst/>
          </a:prstGeom>
        </p:spPr>
      </p:pic>
    </p:spTree>
  </p:cSld>
  <p:clrMapOvr>
    <a:masterClrMapping/>
  </p:clrMapOvr>
  <p:transition>
    <p:wipe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311525" y="6453934"/>
            <a:ext cx="3130550" cy="273049"/>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30</a:t>
            </a:fld>
            <a:endParaRPr kumimoji="0" lang="en-US"/>
          </a:p>
        </p:txBody>
      </p:sp>
      <p:graphicFrame>
        <p:nvGraphicFramePr>
          <p:cNvPr id="4" name="Diagram 3"/>
          <p:cNvGraphicFramePr/>
          <p:nvPr>
            <p:extLst>
              <p:ext uri="{D42A27DB-BD31-4B8C-83A1-F6EECF244321}">
                <p14:modId xmlns:p14="http://schemas.microsoft.com/office/powerpoint/2010/main" val="500068956"/>
              </p:ext>
            </p:extLst>
          </p:nvPr>
        </p:nvGraphicFramePr>
        <p:xfrm>
          <a:off x="990600" y="685800"/>
          <a:ext cx="7620000" cy="362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9802" y="1143000"/>
            <a:ext cx="3624144" cy="2285999"/>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63966" y="1144708"/>
            <a:ext cx="3596797" cy="2282583"/>
          </a:xfrm>
          <a:prstGeom prst="rect">
            <a:avLst/>
          </a:prstGeom>
        </p:spPr>
      </p:pic>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53000" y="3585995"/>
            <a:ext cx="3593272" cy="1819610"/>
          </a:xfrm>
          <a:prstGeom prst="rect">
            <a:avLst/>
          </a:prstGeom>
        </p:spPr>
      </p:pic>
      <p:pic>
        <p:nvPicPr>
          <p:cNvPr id="8" name="Picture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80726" y="3581399"/>
            <a:ext cx="3629747" cy="1842794"/>
          </a:xfrm>
          <a:prstGeom prst="rect">
            <a:avLst/>
          </a:prstGeom>
        </p:spPr>
      </p:pic>
      <p:sp>
        <p:nvSpPr>
          <p:cNvPr id="9" name="Rectangle 8"/>
          <p:cNvSpPr/>
          <p:nvPr/>
        </p:nvSpPr>
        <p:spPr>
          <a:xfrm>
            <a:off x="965200" y="5486770"/>
            <a:ext cx="7620000" cy="630942"/>
          </a:xfrm>
          <a:prstGeom prst="rect">
            <a:avLst/>
          </a:prstGeom>
        </p:spPr>
        <p:txBody>
          <a:bodyPr wrap="square">
            <a:spAutoFit/>
          </a:bodyPr>
          <a:lstStyle/>
          <a:p>
            <a:pPr algn="just"/>
            <a:r>
              <a:rPr lang="en-US" sz="700" dirty="0" smtClean="0"/>
              <a:t>HYPOTHETICAL OR SIMULATED PERFORMANCE RESULTS HAVE CERTAIN INHERENT LIMITATIONS. UNLIKE AN ACTUAL PERFORMANCE RECORD, SIMULATED RESULTS DO NOT REPRESENT ACTUAL TRADING. ALSO, SINCE THE TRADES HAVE NOT ACTUALLY BEEN EXECUTED, THE RESULTS MAY HAVE UNDER-OR-OVERCOMPENSATED FOR THE IMPACT, IF ANY, OF CERTAIN MARKET FACTORS, SUCH AS LACK OF LIQUIDITY. SIMULATED TRADING PLATFORMS IN GENERAL ARE ALSO SUBJECT TO THE FACT THAT THEY ARE DESIGNED WITH THE BENEFIT OF HINDSIGHT. NO REPRESENTATION IS BEING MADE THAT ANY ACCOUNT WILL OR IS LIKELY TO ACHIEVE PROFITS OR LOSSES SIMILAR TO THOSE SHOWN.</a:t>
            </a:r>
            <a:endParaRPr lang="en-US" sz="700" dirty="0"/>
          </a:p>
        </p:txBody>
      </p:sp>
      <p:pic>
        <p:nvPicPr>
          <p:cNvPr id="10" name="Picture 9" descr="back-arrow.bmp">
            <a:hlinkClick r:id="rId11" action="ppaction://hlinksldjump"/>
          </p:cNvPr>
          <p:cNvPicPr>
            <a:picLocks noChangeAspect="1"/>
          </p:cNvPicPr>
          <p:nvPr/>
        </p:nvPicPr>
        <p:blipFill>
          <a:blip r:embed="rId12" cstate="print"/>
          <a:stretch>
            <a:fillRect/>
          </a:stretch>
        </p:blipFill>
        <p:spPr>
          <a:xfrm>
            <a:off x="533400" y="6019800"/>
            <a:ext cx="333375" cy="333375"/>
          </a:xfrm>
          <a:prstGeom prst="rect">
            <a:avLst/>
          </a:prstGeom>
        </p:spPr>
      </p:pic>
      <p:sp>
        <p:nvSpPr>
          <p:cNvPr id="11" name="TextBox 10"/>
          <p:cNvSpPr txBox="1"/>
          <p:nvPr/>
        </p:nvSpPr>
        <p:spPr>
          <a:xfrm>
            <a:off x="1066800" y="6172200"/>
            <a:ext cx="7315200" cy="261610"/>
          </a:xfrm>
          <a:prstGeom prst="rect">
            <a:avLst/>
          </a:prstGeom>
          <a:noFill/>
        </p:spPr>
        <p:txBody>
          <a:bodyPr wrap="square" rtlCol="0">
            <a:spAutoFit/>
          </a:bodyPr>
          <a:lstStyle/>
          <a:p>
            <a:r>
              <a:rPr lang="en-US" sz="1100" dirty="0" smtClean="0"/>
              <a:t>For more detailed back testing reports please visit </a:t>
            </a:r>
            <a:r>
              <a:rPr lang="en-US" sz="1100" b="1" dirty="0" smtClean="0">
                <a:hlinkClick r:id="rId13"/>
              </a:rPr>
              <a:t>www.equity-quant.com/SPQ/Backtesting-SPQ.htm</a:t>
            </a:r>
            <a:endParaRPr lang="en-US" sz="1100" b="1" dirty="0"/>
          </a:p>
        </p:txBody>
      </p:sp>
    </p:spTree>
  </p:cSld>
  <p:clrMapOvr>
    <a:masterClrMapping/>
  </p:clrMapOvr>
  <p:transition>
    <p:wipe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311525" y="6429375"/>
            <a:ext cx="3054350" cy="196849"/>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31</a:t>
            </a:fld>
            <a:endParaRPr kumimoji="0" lang="en-US"/>
          </a:p>
        </p:txBody>
      </p:sp>
      <p:graphicFrame>
        <p:nvGraphicFramePr>
          <p:cNvPr id="4" name="Diagram 3"/>
          <p:cNvGraphicFramePr/>
          <p:nvPr/>
        </p:nvGraphicFramePr>
        <p:xfrm>
          <a:off x="533400" y="762000"/>
          <a:ext cx="87630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457200" y="1295400"/>
            <a:ext cx="8763000" cy="4572000"/>
          </a:xfrm>
          <a:prstGeom prst="rect">
            <a:avLst/>
          </a:prstGeom>
        </p:spPr>
        <p:txBody>
          <a:bodyPr>
            <a:normAutofit/>
          </a:bodyPr>
          <a:lstStyle/>
          <a:p>
            <a:pPr marL="274320" marR="0" lvl="0" indent="-274320" algn="l"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The Strategy</a:t>
            </a: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algn="just">
              <a:spcAft>
                <a:spcPts val="600"/>
              </a:spcAft>
              <a:buFontTx/>
              <a:buChar char="-"/>
            </a:pPr>
            <a:r>
              <a:rPr lang="en-US" sz="1200" dirty="0" smtClean="0"/>
              <a:t> V4 is a directional - trend following, S&amp;P 500 volatility (VIX) trading strategy.</a:t>
            </a:r>
          </a:p>
          <a:p>
            <a:pPr algn="just">
              <a:spcAft>
                <a:spcPts val="600"/>
              </a:spcAft>
              <a:buFontTx/>
              <a:buChar char="-"/>
            </a:pPr>
            <a:r>
              <a:rPr lang="en-US" sz="1200" dirty="0" smtClean="0"/>
              <a:t> It exploits the downward trend persistence of the VXXB ETNs and CFDs. </a:t>
            </a:r>
          </a:p>
          <a:p>
            <a:pPr marL="119063" indent="-119063" algn="just">
              <a:spcAft>
                <a:spcPts val="600"/>
              </a:spcAft>
            </a:pPr>
            <a:r>
              <a:rPr lang="en-US" sz="1200" dirty="0" smtClean="0"/>
              <a:t>- The strategy is an ETN replication of an option trading strategy (the latest version of the strategy, v.12.2018)</a:t>
            </a:r>
          </a:p>
          <a:p>
            <a:pPr marL="119063" indent="-119063" algn="just">
              <a:spcAft>
                <a:spcPts val="600"/>
              </a:spcAft>
              <a:buFontTx/>
              <a:buChar char="-"/>
            </a:pPr>
            <a:r>
              <a:rPr lang="en-US" sz="1200" dirty="0" smtClean="0"/>
              <a:t>The strategy can either trade </a:t>
            </a:r>
            <a:r>
              <a:rPr lang="en-US" sz="1200" dirty="0" err="1" smtClean="0"/>
              <a:t>iPath's</a:t>
            </a:r>
            <a:r>
              <a:rPr lang="en-US" sz="1200" dirty="0" smtClean="0"/>
              <a:t> S&amp;P 500 VIX short term futures ETNs or CFDs – symbol VXXB (preferred trading instruments). Alternatively, VXXB futures and/or options can be traded (with lower efficiency).</a:t>
            </a:r>
          </a:p>
          <a:p>
            <a:pPr marL="119063" indent="-119063" algn="just">
              <a:spcAft>
                <a:spcPts val="600"/>
              </a:spcAft>
              <a:buFontTx/>
              <a:buChar char="-"/>
            </a:pPr>
            <a:r>
              <a:rPr lang="en-US" sz="1200" dirty="0" smtClean="0"/>
              <a:t>V4 trades intraday and at market close. The leverage is low and constant (0.00-0.30), i.e. the strategy is </a:t>
            </a:r>
            <a:r>
              <a:rPr lang="en-US" sz="1200" i="1" dirty="0" smtClean="0"/>
              <a:t>underleveraged</a:t>
            </a:r>
            <a:r>
              <a:rPr lang="en-US" sz="1200" dirty="0" smtClean="0"/>
              <a:t>, in order to prevent disastrous </a:t>
            </a:r>
            <a:r>
              <a:rPr lang="en-US" sz="1200" dirty="0" err="1" smtClean="0"/>
              <a:t>drawdowns</a:t>
            </a:r>
            <a:r>
              <a:rPr lang="en-US" sz="1200" dirty="0" smtClean="0"/>
              <a:t> from overleveraged trading.</a:t>
            </a:r>
          </a:p>
          <a:p>
            <a:pPr marL="171450" indent="-171450" algn="just">
              <a:spcAft>
                <a:spcPts val="600"/>
              </a:spcAft>
              <a:buFontTx/>
              <a:buChar char="-"/>
            </a:pPr>
            <a:r>
              <a:rPr lang="en-US" sz="1200" dirty="0" smtClean="0"/>
              <a:t>Strategy returns are moderately correlated with S&amp;P 500 index returns. </a:t>
            </a:r>
          </a:p>
          <a:p>
            <a:pPr marL="171450" indent="-171450" algn="just">
              <a:spcAft>
                <a:spcPts val="600"/>
              </a:spcAft>
              <a:buFontTx/>
              <a:buChar char="-"/>
            </a:pPr>
            <a:r>
              <a:rPr lang="en-US" sz="1200" dirty="0" smtClean="0"/>
              <a:t>More detailed strategy description (ver. 12/2018) can </a:t>
            </a:r>
            <a:r>
              <a:rPr lang="en-US" sz="1200" dirty="0"/>
              <a:t>be found </a:t>
            </a:r>
            <a:r>
              <a:rPr lang="en-US" sz="1200" dirty="0" smtClean="0"/>
              <a:t>at </a:t>
            </a:r>
            <a:r>
              <a:rPr lang="en-US" sz="1200" dirty="0" smtClean="0">
                <a:hlinkClick r:id="rId7"/>
              </a:rPr>
              <a:t>www.vol-quant.com/V3/Backtesting-V3.htm</a:t>
            </a:r>
            <a:endParaRPr lang="en-US" sz="1200" dirty="0" smtClean="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0"/>
              </a:spcBef>
              <a:spcAft>
                <a:spcPts val="600"/>
              </a:spcAft>
              <a:buClr>
                <a:schemeClr val="accent3"/>
              </a:buClr>
              <a:buSzPct val="95000"/>
              <a:buFont typeface="Wingdings 2"/>
              <a:buNone/>
              <a:tabLst/>
              <a:defRPr/>
            </a:pPr>
            <a:r>
              <a:rPr kumimoji="0" lang="en-US" sz="1200" b="1" i="0" u="none" strike="noStrike" kern="1200" cap="none" spc="0" normalizeH="0" baseline="0" noProof="0" dirty="0" smtClean="0">
                <a:ln>
                  <a:noFill/>
                </a:ln>
                <a:solidFill>
                  <a:schemeClr val="tx1"/>
                </a:solidFill>
                <a:effectLst/>
                <a:uLnTx/>
                <a:uFillTx/>
                <a:latin typeface="+mn-lt"/>
                <a:ea typeface="+mn-ea"/>
                <a:cs typeface="+mn-cs"/>
              </a:rPr>
              <a:t>Profit Generation Process</a:t>
            </a:r>
          </a:p>
          <a:p>
            <a:pPr marL="104775" marR="0" lvl="0" indent="-104775" algn="just" defTabSz="914400" rtl="0" eaLnBrk="1" fontAlgn="auto" latinLnBrk="0" hangingPunct="1">
              <a:lnSpc>
                <a:spcPct val="100000"/>
              </a:lnSpc>
              <a:spcAft>
                <a:spcPts val="600"/>
              </a:spcAft>
              <a:buClr>
                <a:schemeClr val="accent3"/>
              </a:buClr>
              <a:buSzPct val="95000"/>
              <a:buFont typeface="Wingdings 2"/>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The strategy is</a:t>
            </a:r>
            <a:r>
              <a:rPr kumimoji="0" lang="en-US" sz="1200" b="0" i="0" u="none" strike="noStrike" kern="1200" cap="none" spc="0" normalizeH="0" noProof="0" dirty="0" smtClean="0">
                <a:ln>
                  <a:noFill/>
                </a:ln>
                <a:solidFill>
                  <a:schemeClr val="tx1"/>
                </a:solidFill>
                <a:effectLst/>
                <a:uLnTx/>
                <a:uFillTx/>
                <a:latin typeface="+mn-lt"/>
                <a:ea typeface="+mn-ea"/>
                <a:cs typeface="+mn-cs"/>
              </a:rPr>
              <a:t> </a:t>
            </a:r>
            <a:r>
              <a:rPr lang="en-US" sz="1200" dirty="0" smtClean="0"/>
              <a:t>short VXXB with variable exposure. There are also protective intra-day stops.</a:t>
            </a:r>
          </a:p>
          <a:p>
            <a:pPr marL="104775" marR="0" lvl="0" indent="-104775" algn="just" defTabSz="914400" rtl="0" eaLnBrk="1" fontAlgn="auto" latinLnBrk="0" hangingPunct="1">
              <a:lnSpc>
                <a:spcPct val="100000"/>
              </a:lnSpc>
              <a:spcAft>
                <a:spcPts val="600"/>
              </a:spcAft>
              <a:buClr>
                <a:schemeClr val="accent3"/>
              </a:buClr>
              <a:buSzPct val="95000"/>
              <a:buFont typeface="Wingdings 2"/>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a:t>
            </a:r>
            <a:r>
              <a:rPr lang="en-US" sz="1200" dirty="0" smtClean="0"/>
              <a:t>Positions are adjusted daily, around market close.</a:t>
            </a: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104775" marR="0" lvl="0" indent="-104775" algn="just" defTabSz="914400" rtl="0" eaLnBrk="1" fontAlgn="auto" latinLnBrk="0" hangingPunct="1">
              <a:lnSpc>
                <a:spcPct val="100000"/>
              </a:lnSpc>
              <a:spcAft>
                <a:spcPts val="600"/>
              </a:spcAft>
              <a:buClr>
                <a:schemeClr val="accent3"/>
              </a:buClr>
              <a:buSzPct val="95000"/>
              <a:buFont typeface="Wingdings 2"/>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The strategy aims to profit from </a:t>
            </a:r>
            <a:r>
              <a:rPr kumimoji="0" lang="en-US" sz="1200" b="0" i="1" u="none" strike="noStrike" kern="1200" cap="none" spc="0" normalizeH="0" baseline="0" noProof="0" dirty="0" err="1" smtClean="0">
                <a:ln>
                  <a:noFill/>
                </a:ln>
                <a:solidFill>
                  <a:schemeClr val="tx1"/>
                </a:solidFill>
                <a:effectLst/>
                <a:uLnTx/>
                <a:uFillTx/>
                <a:latin typeface="+mn-lt"/>
                <a:ea typeface="+mn-ea"/>
                <a:cs typeface="+mn-cs"/>
              </a:rPr>
              <a:t>contango</a:t>
            </a:r>
            <a:r>
              <a:rPr kumimoji="0" lang="en-US" sz="1200" b="0" i="1" u="none" strike="noStrike" kern="1200" cap="none" spc="0" normalizeH="0" baseline="0" noProof="0" dirty="0" smtClean="0">
                <a:ln>
                  <a:noFill/>
                </a:ln>
                <a:solidFill>
                  <a:schemeClr val="tx1"/>
                </a:solidFill>
                <a:effectLst/>
                <a:uLnTx/>
                <a:uFillTx/>
                <a:latin typeface="+mn-lt"/>
                <a:ea typeface="+mn-ea"/>
                <a:cs typeface="+mn-cs"/>
              </a:rPr>
              <a:t>,</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 when the premium in front</a:t>
            </a:r>
            <a:r>
              <a:rPr kumimoji="0" lang="en-US" sz="1200" b="0" i="0" u="none" strike="noStrike" kern="1200" cap="none" spc="0" normalizeH="0" noProof="0" dirty="0" smtClean="0">
                <a:ln>
                  <a:noFill/>
                </a:ln>
                <a:solidFill>
                  <a:schemeClr val="tx1"/>
                </a:solidFill>
                <a:effectLst/>
                <a:uLnTx/>
                <a:uFillTx/>
                <a:latin typeface="+mn-lt"/>
                <a:ea typeface="+mn-ea"/>
                <a:cs typeface="+mn-cs"/>
              </a:rPr>
              <a:t> months VIX</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 futures is</a:t>
            </a:r>
            <a:r>
              <a:rPr kumimoji="0" lang="en-US" sz="1200" b="0" i="0" u="none" strike="noStrike" kern="1200" cap="none" spc="0" normalizeH="0" noProof="0" dirty="0" smtClean="0">
                <a:ln>
                  <a:noFill/>
                </a:ln>
                <a:solidFill>
                  <a:schemeClr val="tx1"/>
                </a:solidFill>
                <a:effectLst/>
                <a:uLnTx/>
                <a:uFillTx/>
                <a:latin typeface="+mn-lt"/>
                <a:ea typeface="+mn-ea"/>
                <a:cs typeface="+mn-cs"/>
              </a:rPr>
              <a:t> lower than premium in more distant months futures. In this mode, the strategy is short VXXB ETNs. </a:t>
            </a:r>
          </a:p>
          <a:p>
            <a:pPr marL="104775" marR="0" lvl="0" indent="-104775" algn="just" defTabSz="914400" rtl="0" eaLnBrk="1" fontAlgn="auto" latinLnBrk="0" hangingPunct="1">
              <a:lnSpc>
                <a:spcPct val="100000"/>
              </a:lnSpc>
              <a:spcAft>
                <a:spcPts val="600"/>
              </a:spcAft>
              <a:buClr>
                <a:schemeClr val="accent3"/>
              </a:buClr>
              <a:buSzPct val="95000"/>
              <a:buFont typeface="Wingdings 2"/>
              <a:buNone/>
              <a:tabLst/>
              <a:defRPr/>
            </a:pPr>
            <a:r>
              <a:rPr kumimoji="0" lang="en-US" sz="1200" b="0" i="0" u="none" strike="noStrike" kern="1200" cap="none" spc="0" normalizeH="0" noProof="0" dirty="0" smtClean="0">
                <a:ln>
                  <a:noFill/>
                </a:ln>
                <a:solidFill>
                  <a:schemeClr val="tx1"/>
                </a:solidFill>
                <a:effectLst/>
                <a:uLnTx/>
                <a:uFillTx/>
                <a:latin typeface="+mn-lt"/>
                <a:ea typeface="+mn-ea"/>
                <a:cs typeface="+mn-cs"/>
              </a:rPr>
              <a:t>- </a:t>
            </a:r>
            <a:r>
              <a:rPr lang="en-US" sz="1200" dirty="0"/>
              <a:t>W</a:t>
            </a:r>
            <a:r>
              <a:rPr kumimoji="0" lang="en-US" sz="1200" b="0" i="0" u="none" strike="noStrike" kern="1200" cap="none" spc="0" normalizeH="0" noProof="0" dirty="0" smtClean="0">
                <a:ln>
                  <a:noFill/>
                </a:ln>
                <a:solidFill>
                  <a:schemeClr val="tx1"/>
                </a:solidFill>
                <a:effectLst/>
                <a:uLnTx/>
                <a:uFillTx/>
                <a:latin typeface="+mn-lt"/>
                <a:ea typeface="+mn-ea"/>
                <a:cs typeface="+mn-cs"/>
              </a:rPr>
              <a:t>hen VIX futures trade in </a:t>
            </a:r>
            <a:r>
              <a:rPr kumimoji="0" lang="en-US" sz="1200" b="0" i="1" u="none" strike="noStrike" kern="1200" cap="none" spc="0" normalizeH="0" noProof="0" dirty="0" smtClean="0">
                <a:ln>
                  <a:noFill/>
                </a:ln>
                <a:solidFill>
                  <a:schemeClr val="tx1"/>
                </a:solidFill>
                <a:effectLst/>
                <a:uLnTx/>
                <a:uFillTx/>
                <a:latin typeface="+mn-lt"/>
                <a:ea typeface="+mn-ea"/>
                <a:cs typeface="+mn-cs"/>
              </a:rPr>
              <a:t>backwardation</a:t>
            </a:r>
            <a:r>
              <a:rPr kumimoji="0" lang="en-US" sz="1200" b="0" u="none" strike="noStrike" kern="1200" cap="none" spc="0" normalizeH="0" noProof="0" dirty="0" smtClean="0">
                <a:ln>
                  <a:noFill/>
                </a:ln>
                <a:solidFill>
                  <a:schemeClr val="tx1"/>
                </a:solidFill>
                <a:effectLst/>
                <a:uLnTx/>
                <a:uFillTx/>
                <a:latin typeface="+mn-lt"/>
                <a:ea typeface="+mn-ea"/>
                <a:cs typeface="+mn-cs"/>
              </a:rPr>
              <a:t>, the strategy </a:t>
            </a:r>
            <a:r>
              <a:rPr lang="en-US" sz="1200" dirty="0" smtClean="0"/>
              <a:t>decreases the short exposure</a:t>
            </a:r>
            <a:r>
              <a:rPr kumimoji="0" lang="en-US" sz="1200" b="0" u="none" strike="noStrike" kern="1200" cap="none" spc="0" normalizeH="0" noProof="0" dirty="0" smtClean="0">
                <a:ln>
                  <a:noFill/>
                </a:ln>
                <a:solidFill>
                  <a:schemeClr val="tx1"/>
                </a:solidFill>
                <a:effectLst/>
                <a:uLnTx/>
                <a:uFillTx/>
                <a:latin typeface="+mn-lt"/>
                <a:ea typeface="+mn-ea"/>
                <a:cs typeface="+mn-cs"/>
              </a:rPr>
              <a:t>.</a:t>
            </a:r>
            <a:endParaRPr kumimoji="0" lang="en-US" sz="12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just" defTabSz="914400" rtl="0" eaLnBrk="1" fontAlgn="auto" latinLnBrk="0" hangingPunct="1">
              <a:lnSpc>
                <a:spcPct val="100000"/>
              </a:lnSpc>
              <a:spcAft>
                <a:spcPts val="600"/>
              </a:spcAft>
              <a:buClr>
                <a:schemeClr val="accent3"/>
              </a:buClr>
              <a:buSzPct val="95000"/>
              <a:buFont typeface="Wingdings 2"/>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The strategy is in the</a:t>
            </a:r>
            <a:r>
              <a:rPr kumimoji="0" lang="en-US" sz="1200" b="0" i="0" u="none" strike="noStrike" kern="1200" cap="none" spc="0" normalizeH="0" noProof="0" dirty="0" smtClean="0">
                <a:ln>
                  <a:noFill/>
                </a:ln>
                <a:solidFill>
                  <a:schemeClr val="tx1"/>
                </a:solidFill>
                <a:effectLst/>
                <a:uLnTx/>
                <a:uFillTx/>
                <a:latin typeface="+mn-lt"/>
                <a:ea typeface="+mn-ea"/>
                <a:cs typeface="+mn-cs"/>
              </a:rPr>
              <a:t> market nearly</a:t>
            </a:r>
            <a:r>
              <a:rPr lang="en-US" sz="1200" noProof="0" dirty="0" smtClean="0"/>
              <a:t> </a:t>
            </a:r>
            <a:r>
              <a:rPr lang="en-US" sz="1200" dirty="0" smtClean="0"/>
              <a:t>10</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0% of the time and daily rates of return are calculated on a mark-to-market</a:t>
            </a:r>
            <a:r>
              <a:rPr kumimoji="0" lang="en-US" sz="1200" b="0" i="0" u="none" strike="noStrike" kern="1200" cap="none" spc="0" normalizeH="0" noProof="0" dirty="0" smtClean="0">
                <a:ln>
                  <a:noFill/>
                </a:ln>
                <a:solidFill>
                  <a:schemeClr val="tx1"/>
                </a:solidFill>
                <a:effectLst/>
                <a:uLnTx/>
                <a:uFillTx/>
                <a:latin typeface="+mn-lt"/>
                <a:ea typeface="+mn-ea"/>
                <a:cs typeface="+mn-cs"/>
              </a:rPr>
              <a:t> </a:t>
            </a:r>
            <a:r>
              <a:rPr kumimoji="0" lang="en-US" sz="1200" b="0" i="0" u="none" strike="noStrike" kern="1200" cap="none" spc="0" normalizeH="0" baseline="0" noProof="0" dirty="0" smtClean="0">
                <a:ln>
                  <a:noFill/>
                </a:ln>
                <a:solidFill>
                  <a:schemeClr val="tx1"/>
                </a:solidFill>
                <a:effectLst/>
                <a:uLnTx/>
                <a:uFillTx/>
                <a:latin typeface="+mn-lt"/>
                <a:ea typeface="+mn-ea"/>
                <a:cs typeface="+mn-cs"/>
              </a:rPr>
              <a:t>basis.</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Picture 5" descr="back-arrow.bmp">
            <a:hlinkClick r:id="rId8" action="ppaction://hlinksldjump"/>
          </p:cNvPr>
          <p:cNvPicPr>
            <a:picLocks noChangeAspect="1"/>
          </p:cNvPicPr>
          <p:nvPr/>
        </p:nvPicPr>
        <p:blipFill>
          <a:blip r:embed="rId9" cstate="print"/>
          <a:stretch>
            <a:fillRect/>
          </a:stretch>
        </p:blipFill>
        <p:spPr>
          <a:xfrm>
            <a:off x="457200" y="6096000"/>
            <a:ext cx="333375" cy="333375"/>
          </a:xfrm>
          <a:prstGeom prst="rect">
            <a:avLst/>
          </a:prstGeom>
        </p:spPr>
      </p:pic>
    </p:spTree>
  </p:cSld>
  <p:clrMapOvr>
    <a:masterClrMapping/>
  </p:clrMapOvr>
  <p:transition>
    <p:wipe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kumimoji="0" lang="en-US" smtClean="0"/>
              <a:t>Quant Trading LLC – Managed Account Programs</a:t>
            </a:r>
            <a:endParaRPr kumimoji="0" lang="en-US"/>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32</a:t>
            </a:fld>
            <a:endParaRPr kumimoji="0" lang="en-US"/>
          </a:p>
        </p:txBody>
      </p:sp>
      <p:sp>
        <p:nvSpPr>
          <p:cNvPr id="4" name="Rectangle 3"/>
          <p:cNvSpPr/>
          <p:nvPr/>
        </p:nvSpPr>
        <p:spPr>
          <a:xfrm>
            <a:off x="533400" y="1676400"/>
            <a:ext cx="8763000" cy="2536079"/>
          </a:xfrm>
          <a:prstGeom prst="rect">
            <a:avLst/>
          </a:prstGeom>
        </p:spPr>
        <p:txBody>
          <a:bodyPr wrap="square">
            <a:spAutoFit/>
          </a:bodyPr>
          <a:lstStyle/>
          <a:p>
            <a:pPr marL="274320" lvl="0" indent="-274320">
              <a:spcAft>
                <a:spcPts val="600"/>
              </a:spcAft>
              <a:buClr>
                <a:schemeClr val="accent3"/>
              </a:buClr>
              <a:buSzPct val="95000"/>
              <a:defRPr/>
            </a:pPr>
            <a:r>
              <a:rPr lang="en-GB" sz="1200" b="1" dirty="0" smtClean="0"/>
              <a:t>Strategy Leverage</a:t>
            </a:r>
          </a:p>
          <a:p>
            <a:pPr marL="123825" lvl="0" indent="-104775">
              <a:spcBef>
                <a:spcPct val="20000"/>
              </a:spcBef>
              <a:buClr>
                <a:schemeClr val="accent3"/>
              </a:buClr>
              <a:buSzPct val="95000"/>
              <a:defRPr/>
            </a:pPr>
            <a:r>
              <a:rPr lang="en-GB" sz="1200" dirty="0" smtClean="0"/>
              <a:t>- The leverage on the short VXX position is normally set to 0.15-0.3. The strategy adds to a winning position.</a:t>
            </a:r>
            <a:endParaRPr lang="en-US" sz="1200" dirty="0" smtClean="0"/>
          </a:p>
          <a:p>
            <a:pPr marL="123825" lvl="0" indent="-104775">
              <a:spcBef>
                <a:spcPct val="20000"/>
              </a:spcBef>
              <a:buClr>
                <a:schemeClr val="accent3"/>
              </a:buClr>
              <a:buSzPct val="95000"/>
              <a:defRPr/>
            </a:pPr>
            <a:r>
              <a:rPr lang="en-GB" sz="1200" dirty="0" smtClean="0"/>
              <a:t>- The maximum margin-to-equity ratio should not exceed 15% (if the overnight margin requirement is 50% for the VXX </a:t>
            </a:r>
            <a:r>
              <a:rPr lang="en-GB" sz="1200" dirty="0" err="1" smtClean="0"/>
              <a:t>ETNs</a:t>
            </a:r>
            <a:r>
              <a:rPr lang="en-GB" sz="1200" dirty="0" smtClean="0"/>
              <a:t>) </a:t>
            </a:r>
          </a:p>
          <a:p>
            <a:pPr marL="274320" lvl="0" indent="-274320">
              <a:spcBef>
                <a:spcPct val="20000"/>
              </a:spcBef>
              <a:buClr>
                <a:schemeClr val="accent3"/>
              </a:buClr>
              <a:buSzPct val="95000"/>
              <a:defRPr/>
            </a:pPr>
            <a:endParaRPr lang="en-GB" sz="1200" dirty="0" smtClean="0"/>
          </a:p>
          <a:p>
            <a:pPr marL="274320" lvl="0" indent="-274320">
              <a:spcAft>
                <a:spcPts val="600"/>
              </a:spcAft>
              <a:buClr>
                <a:schemeClr val="accent3"/>
              </a:buClr>
              <a:buSzPct val="95000"/>
              <a:defRPr/>
            </a:pPr>
            <a:r>
              <a:rPr lang="en-US" sz="1200" b="1" dirty="0" smtClean="0"/>
              <a:t>Risk Control </a:t>
            </a:r>
          </a:p>
          <a:p>
            <a:pPr marL="274320" lvl="0" indent="-274320">
              <a:spcBef>
                <a:spcPct val="20000"/>
              </a:spcBef>
              <a:buClr>
                <a:schemeClr val="accent3"/>
              </a:buClr>
              <a:buSzPct val="95000"/>
              <a:defRPr/>
            </a:pPr>
            <a:r>
              <a:rPr lang="en-US" sz="1200" dirty="0" smtClean="0"/>
              <a:t>- Is achieved through a variety of means which in most market conditions should minimize </a:t>
            </a:r>
            <a:r>
              <a:rPr lang="en-US" sz="1200" dirty="0" err="1" smtClean="0"/>
              <a:t>drawdowns</a:t>
            </a:r>
            <a:endParaRPr lang="en-US" sz="1200" dirty="0" smtClean="0"/>
          </a:p>
          <a:p>
            <a:pPr marL="274320" lvl="0" indent="-274320">
              <a:spcBef>
                <a:spcPct val="20000"/>
              </a:spcBef>
              <a:buClr>
                <a:schemeClr val="accent3"/>
              </a:buClr>
              <a:buSzPct val="95000"/>
              <a:defRPr/>
            </a:pPr>
            <a:r>
              <a:rPr lang="en-US" sz="1200" dirty="0" smtClean="0"/>
              <a:t>- The first is leverage limitation;</a:t>
            </a:r>
          </a:p>
          <a:p>
            <a:pPr marL="123825" lvl="0" indent="-104775">
              <a:spcBef>
                <a:spcPct val="20000"/>
              </a:spcBef>
              <a:buClr>
                <a:schemeClr val="accent3"/>
              </a:buClr>
              <a:buSzPct val="95000"/>
            </a:pPr>
            <a:r>
              <a:rPr lang="en-US" sz="1200" dirty="0" smtClean="0"/>
              <a:t>- Second is through the use of intraday stop loss orders. This means, if volatility spikes intraday the short VXX position will be reduced, or liquidated. On declining volatility the VXX position is relatively increased. Positions may also be adjusted at the end of the trading day, at NY close.</a:t>
            </a:r>
          </a:p>
          <a:p>
            <a:pPr marL="274320" lvl="0" indent="-274320">
              <a:spcBef>
                <a:spcPct val="20000"/>
              </a:spcBef>
              <a:buClr>
                <a:schemeClr val="accent3"/>
              </a:buClr>
              <a:buSzPct val="95000"/>
              <a:defRPr/>
            </a:pPr>
            <a:r>
              <a:rPr lang="en-US" sz="1200" dirty="0" smtClean="0"/>
              <a:t>- Third is catastrophic stop based on money management rules (can be set by the investor).</a:t>
            </a:r>
          </a:p>
        </p:txBody>
      </p:sp>
      <p:graphicFrame>
        <p:nvGraphicFramePr>
          <p:cNvPr id="5" name="Diagram 4"/>
          <p:cNvGraphicFramePr/>
          <p:nvPr/>
        </p:nvGraphicFramePr>
        <p:xfrm>
          <a:off x="609600" y="1066800"/>
          <a:ext cx="8382000" cy="3693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back-arrow.bmp">
            <a:hlinkClick r:id="rId7" action="ppaction://hlinksldjump"/>
          </p:cNvPr>
          <p:cNvPicPr>
            <a:picLocks noChangeAspect="1"/>
          </p:cNvPicPr>
          <p:nvPr/>
        </p:nvPicPr>
        <p:blipFill>
          <a:blip r:embed="rId8" cstate="print"/>
          <a:stretch>
            <a:fillRect/>
          </a:stretch>
        </p:blipFill>
        <p:spPr>
          <a:xfrm>
            <a:off x="533400" y="6019800"/>
            <a:ext cx="333375" cy="333375"/>
          </a:xfrm>
          <a:prstGeom prst="rect">
            <a:avLst/>
          </a:prstGeom>
        </p:spPr>
      </p:pic>
      <p:sp>
        <p:nvSpPr>
          <p:cNvPr id="7" name="Rectangle 6"/>
          <p:cNvSpPr/>
          <p:nvPr/>
        </p:nvSpPr>
        <p:spPr>
          <a:xfrm>
            <a:off x="914400" y="6096000"/>
            <a:ext cx="1500732" cy="261610"/>
          </a:xfrm>
          <a:prstGeom prst="rect">
            <a:avLst/>
          </a:prstGeom>
        </p:spPr>
        <p:txBody>
          <a:bodyPr wrap="none">
            <a:spAutoFit/>
          </a:bodyPr>
          <a:lstStyle/>
          <a:p>
            <a:r>
              <a:rPr lang="en-US" sz="1100" dirty="0" smtClean="0"/>
              <a:t>To Table of Contents</a:t>
            </a:r>
            <a:endParaRPr lang="en-US" sz="1100" dirty="0"/>
          </a:p>
        </p:txBody>
      </p:sp>
    </p:spTree>
  </p:cSld>
  <p:clrMapOvr>
    <a:masterClrMapping/>
  </p:clrMapOvr>
  <p:transition>
    <p:wipe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98812" y="6356351"/>
            <a:ext cx="3054350" cy="196849"/>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33</a:t>
            </a:fld>
            <a:endParaRPr kumimoji="0" lang="en-US"/>
          </a:p>
        </p:txBody>
      </p:sp>
      <p:graphicFrame>
        <p:nvGraphicFramePr>
          <p:cNvPr id="4" name="Diagram 3"/>
          <p:cNvGraphicFramePr/>
          <p:nvPr>
            <p:extLst>
              <p:ext uri="{D42A27DB-BD31-4B8C-83A1-F6EECF244321}">
                <p14:modId xmlns:p14="http://schemas.microsoft.com/office/powerpoint/2010/main" val="1276718667"/>
              </p:ext>
            </p:extLst>
          </p:nvPr>
        </p:nvGraphicFramePr>
        <p:xfrm>
          <a:off x="533400" y="609600"/>
          <a:ext cx="86106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9026" y="1690948"/>
            <a:ext cx="4057632" cy="2060029"/>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53001" y="1349169"/>
            <a:ext cx="4101220" cy="2586924"/>
          </a:xfrm>
          <a:prstGeom prst="rect">
            <a:avLst/>
          </a:prstGeom>
        </p:spPr>
      </p:pic>
      <p:sp>
        <p:nvSpPr>
          <p:cNvPr id="7" name="TextBox 6"/>
          <p:cNvSpPr txBox="1"/>
          <p:nvPr/>
        </p:nvSpPr>
        <p:spPr>
          <a:xfrm>
            <a:off x="6940550" y="5613857"/>
            <a:ext cx="2057400" cy="261610"/>
          </a:xfrm>
          <a:prstGeom prst="rect">
            <a:avLst/>
          </a:prstGeom>
          <a:noFill/>
        </p:spPr>
        <p:txBody>
          <a:bodyPr wrap="square" rtlCol="0">
            <a:spAutoFit/>
          </a:bodyPr>
          <a:lstStyle/>
          <a:p>
            <a:r>
              <a:rPr lang="en-US" sz="1100" dirty="0" smtClean="0"/>
              <a:t>* Net of 20% performance fee</a:t>
            </a:r>
            <a:endParaRPr lang="en-US" sz="1100" dirty="0"/>
          </a:p>
        </p:txBody>
      </p:sp>
      <p:sp>
        <p:nvSpPr>
          <p:cNvPr id="8" name="TextBox 7"/>
          <p:cNvSpPr txBox="1"/>
          <p:nvPr/>
        </p:nvSpPr>
        <p:spPr>
          <a:xfrm>
            <a:off x="860433" y="5613857"/>
            <a:ext cx="5638800" cy="600164"/>
          </a:xfrm>
          <a:prstGeom prst="rect">
            <a:avLst/>
          </a:prstGeom>
          <a:noFill/>
        </p:spPr>
        <p:txBody>
          <a:bodyPr wrap="square" rtlCol="0">
            <a:spAutoFit/>
          </a:bodyPr>
          <a:lstStyle/>
          <a:p>
            <a:r>
              <a:rPr lang="en-US" sz="1100" dirty="0" smtClean="0"/>
              <a:t>The strategy was modified in December 2018 – see </a:t>
            </a:r>
            <a:r>
              <a:rPr lang="en-US" sz="1100" dirty="0" smtClean="0">
                <a:hlinkClick r:id="rId9" action="ppaction://hlinksldjump"/>
              </a:rPr>
              <a:t>back testing results.</a:t>
            </a:r>
            <a:endParaRPr lang="en-US" sz="1100" dirty="0" smtClean="0"/>
          </a:p>
          <a:p>
            <a:r>
              <a:rPr lang="en-US" sz="1100" dirty="0" smtClean="0"/>
              <a:t>For current, more detailed performance report and performance analytics please visit </a:t>
            </a:r>
          </a:p>
          <a:p>
            <a:r>
              <a:rPr lang="en-US" sz="1100" dirty="0" smtClean="0">
                <a:hlinkClick r:id="rId10"/>
              </a:rPr>
              <a:t>http://www.vol-quant.com/V4/PerformanceV4.htm</a:t>
            </a:r>
            <a:endParaRPr lang="en-US" sz="1100" dirty="0"/>
          </a:p>
        </p:txBody>
      </p:sp>
      <p:sp>
        <p:nvSpPr>
          <p:cNvPr id="9" name="Rectangle 8"/>
          <p:cNvSpPr/>
          <p:nvPr/>
        </p:nvSpPr>
        <p:spPr>
          <a:xfrm>
            <a:off x="663951" y="1070740"/>
            <a:ext cx="5105400" cy="246221"/>
          </a:xfrm>
          <a:prstGeom prst="rect">
            <a:avLst/>
          </a:prstGeom>
        </p:spPr>
        <p:txBody>
          <a:bodyPr wrap="square">
            <a:spAutoFit/>
          </a:bodyPr>
          <a:lstStyle/>
          <a:p>
            <a:r>
              <a:rPr lang="en-US" sz="1000" dirty="0" smtClean="0">
                <a:latin typeface="Arial" pitchFamily="34" charset="0"/>
                <a:cs typeface="Arial" pitchFamily="34" charset="0"/>
              </a:rPr>
              <a:t>PAST PERFORMANCE IS NOT NECESSARILY INDICATIVE OF FUTURE RESULTS</a:t>
            </a:r>
            <a:endParaRPr lang="en-US" sz="1000" dirty="0"/>
          </a:p>
        </p:txBody>
      </p:sp>
      <p:pic>
        <p:nvPicPr>
          <p:cNvPr id="10" name="Picture 9" descr="back-arrow.bmp">
            <a:hlinkClick r:id="rId11" action="ppaction://hlinksldjump"/>
          </p:cNvPr>
          <p:cNvPicPr>
            <a:picLocks noChangeAspect="1"/>
          </p:cNvPicPr>
          <p:nvPr/>
        </p:nvPicPr>
        <p:blipFill>
          <a:blip r:embed="rId12" cstate="print"/>
          <a:stretch>
            <a:fillRect/>
          </a:stretch>
        </p:blipFill>
        <p:spPr>
          <a:xfrm>
            <a:off x="533400" y="6096000"/>
            <a:ext cx="333375" cy="333375"/>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1281463060"/>
              </p:ext>
            </p:extLst>
          </p:nvPr>
        </p:nvGraphicFramePr>
        <p:xfrm>
          <a:off x="984241" y="4052023"/>
          <a:ext cx="7867652" cy="1324317"/>
        </p:xfrm>
        <a:graphic>
          <a:graphicData uri="http://schemas.openxmlformats.org/drawingml/2006/table">
            <a:tbl>
              <a:tblPr/>
              <a:tblGrid>
                <a:gridCol w="518746"/>
                <a:gridCol w="518746"/>
                <a:gridCol w="518746"/>
                <a:gridCol w="518746"/>
                <a:gridCol w="518746"/>
                <a:gridCol w="518746"/>
                <a:gridCol w="518746"/>
                <a:gridCol w="528353"/>
                <a:gridCol w="528353"/>
                <a:gridCol w="528353"/>
                <a:gridCol w="528353"/>
                <a:gridCol w="528353"/>
                <a:gridCol w="528353"/>
                <a:gridCol w="537959"/>
                <a:gridCol w="528353"/>
              </a:tblGrid>
              <a:tr h="215177">
                <a:tc>
                  <a:txBody>
                    <a:bodyPr/>
                    <a:lstStyle/>
                    <a:p>
                      <a:pPr algn="ctr">
                        <a:spcAft>
                          <a:spcPts val="0"/>
                        </a:spcAft>
                      </a:pPr>
                      <a:r>
                        <a:rPr lang="en-US" sz="900" dirty="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rPr>
                        <a:t>Jan</a:t>
                      </a:r>
                      <a:r>
                        <a:rPr lang="en-US" sz="90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rPr>
                        <a:t>Feb</a:t>
                      </a:r>
                      <a:r>
                        <a:rPr lang="en-US" sz="90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rPr>
                        <a:t>Mar</a:t>
                      </a:r>
                      <a:r>
                        <a:rPr lang="en-US" sz="90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rPr>
                        <a:t>Apr</a:t>
                      </a:r>
                      <a:r>
                        <a:rPr lang="en-US" sz="90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a:solidFill>
                            <a:srgbClr val="FFFFFF"/>
                          </a:solidFill>
                          <a:effectLst/>
                          <a:latin typeface="Arial" panose="020B0604020202020204" pitchFamily="34" charset="0"/>
                        </a:rPr>
                        <a:t>May</a:t>
                      </a:r>
                      <a:r>
                        <a:rPr lang="en-US" sz="90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lang="en-US" sz="900" b="1" dirty="0">
                          <a:solidFill>
                            <a:srgbClr val="FFFFFF"/>
                          </a:solidFill>
                          <a:effectLst/>
                          <a:latin typeface="Arial" panose="020B0604020202020204" pitchFamily="34" charset="0"/>
                        </a:rPr>
                        <a:t>Jun</a:t>
                      </a:r>
                      <a:r>
                        <a:rPr lang="en-US" sz="900" dirty="0">
                          <a:effectLst/>
                          <a:latin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Jul</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Aug</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Sep</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Oct</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Nov</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Dec</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YTD</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spcAft>
                          <a:spcPts val="0"/>
                        </a:spcAft>
                      </a:pPr>
                      <a:r>
                        <a:rPr lang="en-US" sz="900" b="1">
                          <a:solidFill>
                            <a:srgbClr val="FFFFFF"/>
                          </a:solidFill>
                          <a:effectLst/>
                          <a:latin typeface="Arial" panose="020B0604020202020204" pitchFamily="34" charset="0"/>
                        </a:rPr>
                        <a:t>VAMI</a:t>
                      </a:r>
                      <a:endParaRPr lang="en-US" sz="90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r>
              <a:tr h="221828">
                <a:tc>
                  <a:txBody>
                    <a:bodyPr/>
                    <a:lstStyle/>
                    <a:p>
                      <a:pPr algn="ctr"/>
                      <a:r>
                        <a:rPr lang="en-US" sz="900" b="1" dirty="0">
                          <a:solidFill>
                            <a:srgbClr val="FFFFFF"/>
                          </a:solidFill>
                          <a:effectLst/>
                          <a:latin typeface="Arial" panose="020B0604020202020204" pitchFamily="34" charset="0"/>
                        </a:rPr>
                        <a:t>2015</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gridSpan="3">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a:r>
                        <a:rPr lang="en-US" sz="900" b="1" dirty="0" smtClean="0">
                          <a:effectLst/>
                          <a:latin typeface="Arial" panose="020B0604020202020204" pitchFamily="34" charset="0"/>
                        </a:rPr>
                        <a:t>1.74</a:t>
                      </a:r>
                      <a:r>
                        <a:rPr lang="en-US" sz="900" b="1" dirty="0">
                          <a:effectLst/>
                          <a:latin typeface="Arial" panose="020B0604020202020204" pitchFamily="34" charset="0"/>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effectLst/>
                          <a:latin typeface="Arial" panose="020B0604020202020204" pitchFamily="34" charset="0"/>
                        </a:rPr>
                        <a:t>1.47</a:t>
                      </a:r>
                      <a:r>
                        <a:rPr lang="en-US" sz="900" b="1" dirty="0">
                          <a:effectLst/>
                          <a:latin typeface="Arial" panose="020B0604020202020204" pitchFamily="34" charset="0"/>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solidFill>
                            <a:srgbClr val="FF0000"/>
                          </a:solidFill>
                          <a:effectLst/>
                          <a:latin typeface="Arial" panose="020B0604020202020204" pitchFamily="34" charset="0"/>
                        </a:rPr>
                        <a:t>(</a:t>
                      </a:r>
                      <a:r>
                        <a:rPr lang="en-US" sz="900" b="1" dirty="0">
                          <a:solidFill>
                            <a:srgbClr val="FF0000"/>
                          </a:solidFill>
                          <a:effectLst/>
                          <a:latin typeface="Arial" panose="020B0604020202020204" pitchFamily="34" charset="0"/>
                        </a:rPr>
                        <a:t>1.31%)</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en-US" sz="900" b="1" dirty="0" smtClean="0">
                          <a:effectLst/>
                          <a:latin typeface="Arial" panose="020B0604020202020204" pitchFamily="34" charset="0"/>
                        </a:rPr>
                        <a:t>2.48</a:t>
                      </a:r>
                      <a:r>
                        <a:rPr lang="en-US" sz="900" b="1" dirty="0">
                          <a:effectLst/>
                          <a:latin typeface="Arial" panose="020B0604020202020204" pitchFamily="34" charset="0"/>
                        </a:rPr>
                        <a:t>%</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solidFill>
                            <a:srgbClr val="FF0000"/>
                          </a:solidFill>
                          <a:effectLst/>
                          <a:latin typeface="Arial" panose="020B0604020202020204" pitchFamily="34" charset="0"/>
                        </a:rPr>
                        <a:t>(</a:t>
                      </a:r>
                      <a:r>
                        <a:rPr lang="en-US" sz="900" b="1" dirty="0">
                          <a:solidFill>
                            <a:srgbClr val="FF0000"/>
                          </a:solidFill>
                          <a:effectLst/>
                          <a:latin typeface="Arial" panose="020B0604020202020204" pitchFamily="34" charset="0"/>
                        </a:rPr>
                        <a:t>4.41%)</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solidFill>
                            <a:srgbClr val="FF0000"/>
                          </a:solidFill>
                          <a:effectLst/>
                          <a:latin typeface="Arial" panose="020B0604020202020204" pitchFamily="34" charset="0"/>
                        </a:rPr>
                        <a:t>(</a:t>
                      </a:r>
                      <a:r>
                        <a:rPr lang="en-US" sz="900" b="1" dirty="0">
                          <a:solidFill>
                            <a:srgbClr val="FF0000"/>
                          </a:solidFill>
                          <a:effectLst/>
                          <a:latin typeface="Arial" panose="020B0604020202020204" pitchFamily="34" charset="0"/>
                        </a:rPr>
                        <a:t>3.98%)</a:t>
                      </a:r>
                      <a:r>
                        <a:rPr lang="en-US" sz="900" dirty="0">
                          <a:effectLst/>
                          <a:latin typeface="Arial" panose="020B0604020202020204" pitchFamily="34" charset="0"/>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rPr>
                        <a:t>6.55</a:t>
                      </a:r>
                      <a:r>
                        <a:rPr lang="en-US" sz="900" b="1" dirty="0">
                          <a:effectLst/>
                          <a:latin typeface="Arial" panose="020B0604020202020204" pitchFamily="34" charset="0"/>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rPr>
                        <a:t>0.01</a:t>
                      </a:r>
                      <a:r>
                        <a:rPr lang="en-US" sz="900" b="1" dirty="0">
                          <a:effectLst/>
                          <a:latin typeface="Arial" panose="020B0604020202020204" pitchFamily="34" charset="0"/>
                        </a:rPr>
                        <a:t>%</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solidFill>
                            <a:srgbClr val="FF0000"/>
                          </a:solidFill>
                          <a:effectLst/>
                          <a:latin typeface="Arial" panose="020B0604020202020204" pitchFamily="34" charset="0"/>
                        </a:rPr>
                        <a:t> </a:t>
                      </a:r>
                      <a:r>
                        <a:rPr lang="en-US" sz="900" b="1" dirty="0">
                          <a:solidFill>
                            <a:srgbClr val="FF0000"/>
                          </a:solidFill>
                          <a:effectLst/>
                          <a:latin typeface="Arial" panose="020B0604020202020204" pitchFamily="34" charset="0"/>
                        </a:rPr>
                        <a:t>(2.92%)</a:t>
                      </a:r>
                      <a:r>
                        <a:rPr lang="en-US" sz="900" dirty="0">
                          <a:effectLst/>
                          <a:latin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solidFill>
                            <a:srgbClr val="FF0000"/>
                          </a:solidFill>
                          <a:effectLst/>
                          <a:latin typeface="Arial" panose="020B0604020202020204" pitchFamily="34" charset="0"/>
                        </a:rPr>
                        <a:t>(</a:t>
                      </a:r>
                      <a:r>
                        <a:rPr lang="en-US" sz="900" b="1" dirty="0">
                          <a:solidFill>
                            <a:srgbClr val="FF0000"/>
                          </a:solidFill>
                          <a:effectLst/>
                          <a:latin typeface="Arial" panose="020B0604020202020204" pitchFamily="34" charset="0"/>
                        </a:rPr>
                        <a:t>1.72%)</a:t>
                      </a:r>
                      <a:r>
                        <a:rPr lang="en-US" sz="900" dirty="0">
                          <a:effectLst/>
                          <a:latin typeface="Arial" panose="020B0604020202020204" pitchFamily="34" charset="0"/>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900" b="1" dirty="0" smtClean="0">
                          <a:effectLst/>
                          <a:latin typeface="Arial" panose="020B0604020202020204" pitchFamily="34" charset="0"/>
                        </a:rPr>
                        <a:t>982.8</a:t>
                      </a:r>
                      <a:r>
                        <a:rPr lang="en-US" sz="900" b="1" dirty="0">
                          <a:effectLst/>
                          <a:latin typeface="Arial" panose="020B0604020202020204" pitchFamily="34" charset="0"/>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18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rPr>
                        <a:t>2016</a:t>
                      </a:r>
                      <a:endParaRPr lang="en-US" sz="900" dirty="0" smtClean="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rgbClr val="FF0000"/>
                          </a:solidFill>
                          <a:effectLst/>
                          <a:latin typeface="+mn-lt"/>
                          <a:ea typeface="+mn-ea"/>
                          <a:cs typeface="+mn-cs"/>
                        </a:rPr>
                        <a:t>(7.22%)</a:t>
                      </a:r>
                      <a:r>
                        <a:rPr kumimoji="0" lang="en-US" sz="900" b="0"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(1.54%)</a:t>
                      </a:r>
                      <a:r>
                        <a:rPr kumimoji="0" lang="en-US" sz="900" b="0"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6.87%*</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0.48%*</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3.77%*</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(0.14%)</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4.24%</a:t>
                      </a:r>
                      <a:r>
                        <a:rPr kumimoji="0" lang="en-US" sz="900" b="0"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1.46%*</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1.15%*</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0.43%*</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1.79%*</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1.26%*</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12.57%</a:t>
                      </a:r>
                      <a:r>
                        <a:rPr kumimoji="0" lang="en-US" sz="900" b="0"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1,106.4</a:t>
                      </a:r>
                      <a:r>
                        <a:rPr kumimoji="0" lang="en-US" sz="900" b="0"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18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rPr>
                        <a:t>2017</a:t>
                      </a:r>
                      <a:endParaRPr lang="en-US" sz="900" dirty="0" smtClean="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chemeClr val="tx1"/>
                          </a:solidFill>
                          <a:effectLst/>
                          <a:latin typeface="+mn-lt"/>
                          <a:ea typeface="+mn-ea"/>
                          <a:cs typeface="+mn-cs"/>
                        </a:rPr>
                        <a:t>3.43%*</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(0.30%)</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1.81%*</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1.31%*</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2.15%*</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0.09%*</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1.51%*</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0.80%*</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1.46%*</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0.87%*</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0.49%*</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0.86%*</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15.41%*</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1,276.9*</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18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rPr>
                        <a:t>2018</a:t>
                      </a:r>
                      <a:endParaRPr lang="en-US" sz="900" dirty="0" smtClean="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rgbClr val="FF0000"/>
                          </a:solidFill>
                          <a:effectLst/>
                          <a:latin typeface="+mn-lt"/>
                          <a:ea typeface="+mn-ea"/>
                          <a:cs typeface="+mn-cs"/>
                        </a:rPr>
                        <a:t>(1.80%)</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(5.71%)</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(2.88%)</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1.23%*</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2.77%*</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rgbClr val="FF0000"/>
                          </a:solidFill>
                          <a:effectLst/>
                          <a:latin typeface="+mn-lt"/>
                          <a:ea typeface="+mn-ea"/>
                          <a:cs typeface="+mn-cs"/>
                        </a:rPr>
                        <a:t>(0.42%)</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kumimoji="0" lang="en-US" sz="900" b="1" i="0" kern="1200" dirty="0" smtClean="0">
                          <a:solidFill>
                            <a:schemeClr val="tx1"/>
                          </a:solidFill>
                          <a:effectLst/>
                          <a:latin typeface="+mn-lt"/>
                          <a:ea typeface="+mn-ea"/>
                          <a:cs typeface="+mn-cs"/>
                        </a:rPr>
                        <a:t>2.75%*</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1.66%*</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1.35%*</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(9.81%)</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1.13%*</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(4.23%)</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rgbClr val="FF0000"/>
                          </a:solidFill>
                          <a:effectLst/>
                          <a:latin typeface="+mn-lt"/>
                          <a:ea typeface="+mn-ea"/>
                          <a:cs typeface="+mn-cs"/>
                        </a:rPr>
                        <a:t>(13.85%)</a:t>
                      </a:r>
                      <a:r>
                        <a:rPr kumimoji="0" lang="en-US" sz="900" b="1" i="0" kern="1200" dirty="0" smtClean="0">
                          <a:solidFill>
                            <a:schemeClr val="tx1"/>
                          </a:solidFill>
                          <a:effectLst/>
                          <a:latin typeface="+mn-lt"/>
                          <a:ea typeface="+mn-ea"/>
                          <a:cs typeface="+mn-cs"/>
                        </a:rPr>
                        <a:t>*</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1,100.0*</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18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smtClean="0">
                          <a:solidFill>
                            <a:srgbClr val="FFFFFF"/>
                          </a:solidFill>
                          <a:effectLst/>
                          <a:latin typeface="Arial" panose="020B0604020202020204" pitchFamily="34" charset="0"/>
                        </a:rPr>
                        <a:t>2019</a:t>
                      </a:r>
                      <a:endParaRPr lang="en-US" sz="900" dirty="0" smtClean="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CC"/>
                    </a:solidFill>
                  </a:tcPr>
                </a:tc>
                <a:tc>
                  <a:txBody>
                    <a:bodyPr/>
                    <a:lstStyle/>
                    <a:p>
                      <a:pPr algn="ctr"/>
                      <a:r>
                        <a:rPr kumimoji="0" lang="en-US" sz="900" b="1" i="0" kern="1200" dirty="0" smtClean="0">
                          <a:solidFill>
                            <a:schemeClr val="tx1"/>
                          </a:solidFill>
                          <a:effectLst/>
                          <a:latin typeface="+mn-lt"/>
                          <a:ea typeface="+mn-ea"/>
                          <a:cs typeface="+mn-cs"/>
                        </a:rPr>
                        <a:t>5.68%*</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3.48%*</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9.35%*</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0" lang="en-US" sz="900" b="1" i="0" kern="1200" dirty="0" smtClean="0">
                          <a:solidFill>
                            <a:schemeClr val="tx1"/>
                          </a:solidFill>
                          <a:effectLst/>
                          <a:latin typeface="+mn-lt"/>
                          <a:ea typeface="+mn-ea"/>
                          <a:cs typeface="+mn-cs"/>
                        </a:rPr>
                        <a:t>1,202.9*</a:t>
                      </a:r>
                      <a:endParaRPr lang="en-US" sz="900" dirty="0">
                        <a:effectLst/>
                        <a:latin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wipe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21025" y="6353175"/>
            <a:ext cx="3130550" cy="273049"/>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34</a:t>
            </a:fld>
            <a:endParaRPr kumimoji="0" lang="en-US"/>
          </a:p>
        </p:txBody>
      </p:sp>
      <p:graphicFrame>
        <p:nvGraphicFramePr>
          <p:cNvPr id="4" name="Diagram 3"/>
          <p:cNvGraphicFramePr/>
          <p:nvPr>
            <p:extLst>
              <p:ext uri="{D42A27DB-BD31-4B8C-83A1-F6EECF244321}">
                <p14:modId xmlns:p14="http://schemas.microsoft.com/office/powerpoint/2010/main" val="2426258873"/>
              </p:ext>
            </p:extLst>
          </p:nvPr>
        </p:nvGraphicFramePr>
        <p:xfrm>
          <a:off x="990600" y="685800"/>
          <a:ext cx="7772400" cy="362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97803" y="1269604"/>
            <a:ext cx="3443980" cy="2172357"/>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95401" y="3521946"/>
            <a:ext cx="3428998" cy="1740876"/>
          </a:xfrm>
          <a:prstGeom prst="rect">
            <a:avLst/>
          </a:prstGeom>
        </p:spPr>
      </p:pic>
      <p:sp>
        <p:nvSpPr>
          <p:cNvPr id="9" name="Rectangle 8"/>
          <p:cNvSpPr/>
          <p:nvPr/>
        </p:nvSpPr>
        <p:spPr>
          <a:xfrm>
            <a:off x="1066800" y="5334000"/>
            <a:ext cx="7696200" cy="707886"/>
          </a:xfrm>
          <a:prstGeom prst="rect">
            <a:avLst/>
          </a:prstGeom>
        </p:spPr>
        <p:txBody>
          <a:bodyPr wrap="square">
            <a:spAutoFit/>
          </a:bodyPr>
          <a:lstStyle/>
          <a:p>
            <a:pPr algn="just"/>
            <a:r>
              <a:rPr lang="en-US" sz="800" dirty="0" smtClean="0"/>
              <a:t>HYPOTHETICAL OR SIMULATED PERFORMANCE RESULTS HAVE CERTAIN INHERENT LIMITATIONS. UNLIKE AN ACTUAL PERFORMANCE RECORD, SIMULATED RESULTS DO NOT REPRESENT ACTUAL TRADING. ALSO, SINCE THE TRADES HAVE NOT ACTUALLY BEEN EXECUTED, THE RESULTS MAY HAVE UNDER-OR-OVERCOMPENSATED FOR THE IMPACT, IF ANY, OF CERTAIN MARKET FACTORS, SUCH AS LACK OF LIQUIDITY. SIMULATED TRADING PLATFORMS IN GENERAL ARE ALSO SUBJECT TO THE FACT THAT THEY ARE DESIGNED WITH THE BENEFIT OF HINDSIGHT. NO REPRESENTATION IS BEING MADE THAT ANY ACCOUNT WILL OR IS LIKELY TO ACHIEVE PROFITS OR LOSSES SIMILAR TO THOSE SHOWN.</a:t>
            </a:r>
            <a:endParaRPr lang="en-US" sz="800" dirty="0"/>
          </a:p>
        </p:txBody>
      </p:sp>
      <p:pic>
        <p:nvPicPr>
          <p:cNvPr id="10" name="Picture 9" descr="back-arrow.bmp">
            <a:hlinkClick r:id="rId9" action="ppaction://hlinksldjump"/>
          </p:cNvPr>
          <p:cNvPicPr>
            <a:picLocks noChangeAspect="1"/>
          </p:cNvPicPr>
          <p:nvPr/>
        </p:nvPicPr>
        <p:blipFill>
          <a:blip r:embed="rId10" cstate="print"/>
          <a:stretch>
            <a:fillRect/>
          </a:stretch>
        </p:blipFill>
        <p:spPr>
          <a:xfrm>
            <a:off x="533400" y="6019800"/>
            <a:ext cx="333375" cy="333375"/>
          </a:xfrm>
          <a:prstGeom prst="rect">
            <a:avLst/>
          </a:prstGeom>
        </p:spPr>
      </p:pic>
      <p:sp>
        <p:nvSpPr>
          <p:cNvPr id="11" name="TextBox 10"/>
          <p:cNvSpPr txBox="1"/>
          <p:nvPr/>
        </p:nvSpPr>
        <p:spPr>
          <a:xfrm>
            <a:off x="1066800" y="6019800"/>
            <a:ext cx="7696200" cy="253916"/>
          </a:xfrm>
          <a:prstGeom prst="rect">
            <a:avLst/>
          </a:prstGeom>
          <a:noFill/>
        </p:spPr>
        <p:txBody>
          <a:bodyPr wrap="square" rtlCol="0">
            <a:spAutoFit/>
          </a:bodyPr>
          <a:lstStyle/>
          <a:p>
            <a:r>
              <a:rPr lang="en-US" sz="1050" dirty="0" smtClean="0"/>
              <a:t>For more detailed back testing reports and performance analytics please visit </a:t>
            </a:r>
            <a:r>
              <a:rPr lang="en-US" sz="1050" b="1" dirty="0" smtClean="0">
                <a:hlinkClick r:id="rId11"/>
              </a:rPr>
              <a:t>www.vol-quant.com/V3/Backtesting-V3.htm</a:t>
            </a:r>
            <a:endParaRPr lang="en-US" sz="1050" b="1" dirty="0"/>
          </a:p>
        </p:txBody>
      </p:sp>
      <p:pic>
        <p:nvPicPr>
          <p:cNvPr id="12" name="Picture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963391" y="1319319"/>
            <a:ext cx="3408217" cy="2162907"/>
          </a:xfrm>
          <a:prstGeom prst="rect">
            <a:avLst/>
          </a:prstGeom>
        </p:spPr>
      </p:pic>
      <p:pic>
        <p:nvPicPr>
          <p:cNvPr id="13" name="Picture 1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953000" y="3524191"/>
            <a:ext cx="3443550" cy="1743792"/>
          </a:xfrm>
          <a:prstGeom prst="rect">
            <a:avLst/>
          </a:prstGeom>
        </p:spPr>
      </p:pic>
    </p:spTree>
  </p:cSld>
  <p:clrMapOvr>
    <a:masterClrMapping/>
  </p:clrMapOvr>
  <p:transition>
    <p:wipe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084512" y="6338887"/>
            <a:ext cx="3130550" cy="273049"/>
          </a:xfrm>
        </p:spPr>
        <p:txBody>
          <a:bodyPr/>
          <a:lstStyle/>
          <a:p>
            <a:r>
              <a:rPr lang="en-US" dirty="0" err="1" smtClean="0"/>
              <a:t>Lyncestis</a:t>
            </a:r>
            <a:r>
              <a:rPr lang="en-US" dirty="0" smtClean="0"/>
              <a:t> LLP – Managed Account Programs</a:t>
            </a:r>
            <a:endParaRPr lang="en-US" dirty="0"/>
          </a:p>
        </p:txBody>
      </p:sp>
      <p:sp>
        <p:nvSpPr>
          <p:cNvPr id="3" name="Slide Number Placeholder 2"/>
          <p:cNvSpPr>
            <a:spLocks noGrp="1"/>
          </p:cNvSpPr>
          <p:nvPr>
            <p:ph type="sldNum" sz="quarter" idx="12"/>
          </p:nvPr>
        </p:nvSpPr>
        <p:spPr/>
        <p:txBody>
          <a:bodyPr/>
          <a:lstStyle/>
          <a:p>
            <a:fld id="{042AED99-7FB4-404E-8A97-64753DCE42EC}" type="slidenum">
              <a:rPr lang="en-US" smtClean="0"/>
              <a:pPr/>
              <a:t>35</a:t>
            </a:fld>
            <a:endParaRPr lang="en-US"/>
          </a:p>
        </p:txBody>
      </p:sp>
      <p:graphicFrame>
        <p:nvGraphicFramePr>
          <p:cNvPr id="6" name="Diagram 5"/>
          <p:cNvGraphicFramePr/>
          <p:nvPr/>
        </p:nvGraphicFramePr>
        <p:xfrm>
          <a:off x="533400" y="762000"/>
          <a:ext cx="85344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8393" y="1493659"/>
            <a:ext cx="3275487" cy="2057678"/>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05350" y="1519040"/>
            <a:ext cx="3228970" cy="2036735"/>
          </a:xfrm>
          <a:prstGeom prst="rect">
            <a:avLst/>
          </a:prstGeom>
        </p:spPr>
      </p:pic>
      <p:sp>
        <p:nvSpPr>
          <p:cNvPr id="10" name="TextBox 9"/>
          <p:cNvSpPr txBox="1"/>
          <p:nvPr/>
        </p:nvSpPr>
        <p:spPr>
          <a:xfrm>
            <a:off x="685800" y="5791200"/>
            <a:ext cx="6477000" cy="461665"/>
          </a:xfrm>
          <a:prstGeom prst="rect">
            <a:avLst/>
          </a:prstGeom>
          <a:noFill/>
        </p:spPr>
        <p:txBody>
          <a:bodyPr wrap="square" rtlCol="0">
            <a:spAutoFit/>
          </a:bodyPr>
          <a:lstStyle/>
          <a:p>
            <a:r>
              <a:rPr lang="en-US" sz="1200" dirty="0" smtClean="0"/>
              <a:t>For current, more detailed performance report and performance analytics please visit </a:t>
            </a:r>
          </a:p>
          <a:p>
            <a:r>
              <a:rPr lang="en-US" sz="1200" dirty="0" smtClean="0">
                <a:hlinkClick r:id="rId9"/>
              </a:rPr>
              <a:t>http://www.fx-quant.com/MS/MS-real.htm</a:t>
            </a:r>
            <a:endParaRPr lang="en-US" sz="1200" dirty="0"/>
          </a:p>
        </p:txBody>
      </p:sp>
      <p:sp>
        <p:nvSpPr>
          <p:cNvPr id="11" name="Rectangle 10"/>
          <p:cNvSpPr/>
          <p:nvPr/>
        </p:nvSpPr>
        <p:spPr>
          <a:xfrm>
            <a:off x="533400" y="1219200"/>
            <a:ext cx="5105400" cy="246221"/>
          </a:xfrm>
          <a:prstGeom prst="rect">
            <a:avLst/>
          </a:prstGeom>
        </p:spPr>
        <p:txBody>
          <a:bodyPr wrap="square">
            <a:spAutoFit/>
          </a:bodyPr>
          <a:lstStyle/>
          <a:p>
            <a:r>
              <a:rPr lang="en-US" sz="1000" dirty="0" smtClean="0">
                <a:latin typeface="Arial" pitchFamily="34" charset="0"/>
                <a:cs typeface="Arial" pitchFamily="34" charset="0"/>
              </a:rPr>
              <a:t>PAST PERFORMANCE IS NOT NECESSARILY INDICATIVE OF FUTURE RESULTS</a:t>
            </a:r>
            <a:endParaRPr lang="en-US" sz="1000" dirty="0"/>
          </a:p>
        </p:txBody>
      </p:sp>
      <p:pic>
        <p:nvPicPr>
          <p:cNvPr id="12" name="Picture 11" descr="back-arrow.bmp">
            <a:hlinkClick r:id="rId10" action="ppaction://hlinksldjump"/>
          </p:cNvPr>
          <p:cNvPicPr>
            <a:picLocks noChangeAspect="1"/>
          </p:cNvPicPr>
          <p:nvPr/>
        </p:nvPicPr>
        <p:blipFill>
          <a:blip r:embed="rId11" cstate="print"/>
          <a:stretch>
            <a:fillRect/>
          </a:stretch>
        </p:blipFill>
        <p:spPr>
          <a:xfrm>
            <a:off x="381000" y="6172200"/>
            <a:ext cx="333375" cy="333375"/>
          </a:xfrm>
          <a:prstGeom prst="rect">
            <a:avLst/>
          </a:prstGeom>
        </p:spPr>
      </p:pic>
      <p:pic>
        <p:nvPicPr>
          <p:cNvPr id="4" name="Picture 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8430" y="3702409"/>
            <a:ext cx="3309020" cy="2087228"/>
          </a:xfrm>
          <a:prstGeom prst="rect">
            <a:avLst/>
          </a:prstGeom>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13504" y="3878870"/>
            <a:ext cx="3212662" cy="1631044"/>
          </a:xfrm>
          <a:prstGeom prst="rect">
            <a:avLst/>
          </a:prstGeom>
        </p:spPr>
      </p:pic>
    </p:spTree>
  </p:cSld>
  <p:clrMapOvr>
    <a:masterClrMapping/>
  </p:clrMapOvr>
  <p:transition>
    <p:wipe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498850" y="6457778"/>
            <a:ext cx="3130550" cy="2000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36</a:t>
            </a:fld>
            <a:endParaRPr kumimoji="0" lang="en-US"/>
          </a:p>
        </p:txBody>
      </p:sp>
      <p:graphicFrame>
        <p:nvGraphicFramePr>
          <p:cNvPr id="4" name="Diagram 3"/>
          <p:cNvGraphicFramePr/>
          <p:nvPr>
            <p:extLst>
              <p:ext uri="{D42A27DB-BD31-4B8C-83A1-F6EECF244321}">
                <p14:modId xmlns:p14="http://schemas.microsoft.com/office/powerpoint/2010/main" val="3716617588"/>
              </p:ext>
            </p:extLst>
          </p:nvPr>
        </p:nvGraphicFramePr>
        <p:xfrm>
          <a:off x="762000" y="762000"/>
          <a:ext cx="80010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57800" y="2852372"/>
            <a:ext cx="2743200" cy="2449614"/>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00150" y="1280869"/>
            <a:ext cx="3436657" cy="2125767"/>
          </a:xfrm>
          <a:prstGeom prst="rect">
            <a:avLst/>
          </a:prstGeom>
        </p:spPr>
      </p:pic>
      <p:pic>
        <p:nvPicPr>
          <p:cNvPr id="10" name="Picture 9" descr="back-arrow.bmp">
            <a:hlinkClick r:id="rId9" action="ppaction://hlinksldjump"/>
          </p:cNvPr>
          <p:cNvPicPr>
            <a:picLocks noChangeAspect="1"/>
          </p:cNvPicPr>
          <p:nvPr/>
        </p:nvPicPr>
        <p:blipFill>
          <a:blip r:embed="rId10" cstate="print"/>
          <a:stretch>
            <a:fillRect/>
          </a:stretch>
        </p:blipFill>
        <p:spPr>
          <a:xfrm>
            <a:off x="457200" y="6096000"/>
            <a:ext cx="333375" cy="333375"/>
          </a:xfrm>
          <a:prstGeom prst="rect">
            <a:avLst/>
          </a:prstGeom>
        </p:spPr>
      </p:pic>
      <p:sp>
        <p:nvSpPr>
          <p:cNvPr id="13" name="Rectangle 12"/>
          <p:cNvSpPr/>
          <p:nvPr/>
        </p:nvSpPr>
        <p:spPr>
          <a:xfrm>
            <a:off x="838200" y="5373620"/>
            <a:ext cx="8458200" cy="707886"/>
          </a:xfrm>
          <a:prstGeom prst="rect">
            <a:avLst/>
          </a:prstGeom>
        </p:spPr>
        <p:txBody>
          <a:bodyPr wrap="square">
            <a:spAutoFit/>
          </a:bodyPr>
          <a:lstStyle/>
          <a:p>
            <a:pPr algn="just"/>
            <a:r>
              <a:rPr lang="en-US" sz="800" dirty="0" smtClean="0"/>
              <a:t>HYPOTHETICAL OR SIMULATED PERFORMANCE RESULTS HAVE CERTAIN INHERENT LIMITATIONS. UNLIKE AN ACTUAL PERFORMANCE RECORD, SIMULATED RESULTS DO NOT REPRESENT ACTUAL TRADING. ALSO, SINCE THE TRADES HAVE NOT ACTUALLY BEEN EXECUTED, THE RESULTS MAY HAVE UNDER-OR-OVERCOMPENSATED FOR THE IMPACT, IF ANY, OF CERTAIN MARKET FACTORS, SUCH AS LACK OF LIQUIDITY. SIMULATED TRADING PLATFORMS IN GENERAL ARE ALSO SUBJECT TO THE FACT THAT THEY ARE DESIGNED WITH THE BENEFIT OF HINDSIGHT. NO REPRESENTATION IS BEING MADE THAT ANY ACCOUNT WILL OR IS LIKELY TO ACHIEVE PROFITS OR LOSSES SIMILAR TO THOSE SHOWN.</a:t>
            </a:r>
            <a:endParaRPr lang="en-US" sz="800" dirty="0"/>
          </a:p>
        </p:txBody>
      </p:sp>
      <p:sp>
        <p:nvSpPr>
          <p:cNvPr id="14" name="TextBox 13"/>
          <p:cNvSpPr txBox="1"/>
          <p:nvPr/>
        </p:nvSpPr>
        <p:spPr>
          <a:xfrm>
            <a:off x="838200" y="6138837"/>
            <a:ext cx="7162800" cy="261610"/>
          </a:xfrm>
          <a:prstGeom prst="rect">
            <a:avLst/>
          </a:prstGeom>
          <a:noFill/>
        </p:spPr>
        <p:txBody>
          <a:bodyPr wrap="square" rtlCol="0">
            <a:spAutoFit/>
          </a:bodyPr>
          <a:lstStyle/>
          <a:p>
            <a:r>
              <a:rPr lang="en-US" sz="1100" dirty="0" smtClean="0"/>
              <a:t>For more detailed back testing report please visit </a:t>
            </a:r>
            <a:r>
              <a:rPr lang="en-US" sz="1100" dirty="0" smtClean="0">
                <a:hlinkClick r:id="rId11"/>
              </a:rPr>
              <a:t>http://www.fx-quant.com/MS/MS6-backtesting.htm</a:t>
            </a:r>
            <a:endParaRPr lang="en-US" sz="1100" dirty="0" smtClean="0"/>
          </a:p>
        </p:txBody>
      </p:sp>
      <p:pic>
        <p:nvPicPr>
          <p:cNvPr id="15" name="Picture 1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257801" y="1288279"/>
            <a:ext cx="2743518" cy="1378722"/>
          </a:xfrm>
          <a:prstGeom prst="rect">
            <a:avLst/>
          </a:prstGeom>
        </p:spPr>
      </p:pic>
      <p:pic>
        <p:nvPicPr>
          <p:cNvPr id="16" name="Picture 1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90625" y="3530726"/>
            <a:ext cx="3457575" cy="1755384"/>
          </a:xfrm>
          <a:prstGeom prst="rect">
            <a:avLst/>
          </a:prstGeom>
        </p:spPr>
      </p:pic>
    </p:spTree>
  </p:cSld>
  <p:clrMapOvr>
    <a:masterClrMapping/>
  </p:clrMapOvr>
  <p:transition>
    <p:wipe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60713" y="6353175"/>
            <a:ext cx="3054350" cy="273049"/>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3" name="Slide Number Placeholder 2"/>
          <p:cNvSpPr>
            <a:spLocks noGrp="1"/>
          </p:cNvSpPr>
          <p:nvPr>
            <p:ph type="sldNum" sz="quarter" idx="12"/>
          </p:nvPr>
        </p:nvSpPr>
        <p:spPr/>
        <p:txBody>
          <a:bodyPr/>
          <a:lstStyle/>
          <a:p>
            <a:fld id="{042AED99-7FB4-404E-8A97-64753DCE42EC}" type="slidenum">
              <a:rPr kumimoji="0" lang="en-US" smtClean="0"/>
              <a:pPr/>
              <a:t>37</a:t>
            </a:fld>
            <a:endParaRPr kumimoji="0" lang="en-US"/>
          </a:p>
        </p:txBody>
      </p:sp>
      <p:graphicFrame>
        <p:nvGraphicFramePr>
          <p:cNvPr id="4" name="Diagram 3"/>
          <p:cNvGraphicFramePr/>
          <p:nvPr/>
        </p:nvGraphicFramePr>
        <p:xfrm>
          <a:off x="533400" y="990600"/>
          <a:ext cx="86106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533400" y="1828800"/>
            <a:ext cx="8686800" cy="4001095"/>
          </a:xfrm>
          <a:prstGeom prst="rect">
            <a:avLst/>
          </a:prstGeom>
          <a:noFill/>
        </p:spPr>
        <p:txBody>
          <a:bodyPr wrap="square" rtlCol="0">
            <a:spAutoFit/>
          </a:bodyPr>
          <a:lstStyle/>
          <a:p>
            <a:pPr algn="just">
              <a:spcAft>
                <a:spcPts val="1200"/>
              </a:spcAft>
              <a:buFontTx/>
              <a:buChar char="-"/>
            </a:pPr>
            <a:r>
              <a:rPr lang="en-US" sz="1400" dirty="0" smtClean="0"/>
              <a:t> FX Quant 11, FX Index </a:t>
            </a:r>
            <a:r>
              <a:rPr lang="en-US" sz="1400" dirty="0" err="1" smtClean="0"/>
              <a:t>Arb</a:t>
            </a:r>
            <a:r>
              <a:rPr lang="en-US" sz="1400" dirty="0" smtClean="0"/>
              <a:t> and FX Basket Quant trade just once a day. Trading on the </a:t>
            </a:r>
            <a:r>
              <a:rPr lang="en-US" sz="1400" dirty="0" err="1" smtClean="0"/>
              <a:t>Metatrader</a:t>
            </a:r>
            <a:r>
              <a:rPr lang="en-US" sz="1400" dirty="0" smtClean="0"/>
              <a:t> 4 (MT4) trading platform is automated, on a remote Cloud server, using MT4 expert advisors. Trading with other FDMs can be either manual or automatic (</a:t>
            </a:r>
            <a:r>
              <a:rPr lang="en-US" sz="1400" dirty="0" err="1" smtClean="0"/>
              <a:t>Currenex</a:t>
            </a:r>
            <a:r>
              <a:rPr lang="en-US" sz="1400" dirty="0" smtClean="0"/>
              <a:t>). Reconciliation of trades is performed daily, after the execution of trades.</a:t>
            </a:r>
          </a:p>
          <a:p>
            <a:pPr algn="just">
              <a:spcAft>
                <a:spcPts val="1200"/>
              </a:spcAft>
              <a:buFontTx/>
              <a:buChar char="-"/>
            </a:pPr>
            <a:r>
              <a:rPr lang="en-US" sz="1400" dirty="0" smtClean="0"/>
              <a:t> FXC is traded automatically 24/5 on the MT4 trading platform. The entire process of calculation, order placement and error reporting is automated, without human intervention. The program runs on a managed, remote server with multiple (redundant) Internet connections. The combined leverage is limited to 2, to prevent excessive </a:t>
            </a:r>
            <a:r>
              <a:rPr lang="en-US" sz="1400" dirty="0" err="1" smtClean="0"/>
              <a:t>drawdowns</a:t>
            </a:r>
            <a:r>
              <a:rPr lang="en-US" sz="1400" dirty="0" smtClean="0"/>
              <a:t> in case of trading infrastructure failure. Despite the automatic error reporting, the server and trading platform are checked manually several times a day.</a:t>
            </a:r>
          </a:p>
          <a:p>
            <a:pPr algn="just">
              <a:spcAft>
                <a:spcPts val="1200"/>
              </a:spcAft>
              <a:buFontTx/>
              <a:buChar char="-"/>
            </a:pPr>
            <a:r>
              <a:rPr lang="en-US" sz="1400" dirty="0" smtClean="0"/>
              <a:t> V1 and V4 are currently traded manually. Trading signals (price levels and position sizes) are calculated and stop/stop-limit orders are placed before market open. Shortly before market close (4 pm EST) signals for V1 are calculated again and, if necessary, market orders are placed. Programs and data are backed-up daily on a Cloud server.</a:t>
            </a:r>
          </a:p>
          <a:p>
            <a:pPr algn="just">
              <a:spcAft>
                <a:spcPts val="1200"/>
              </a:spcAft>
            </a:pPr>
            <a:r>
              <a:rPr lang="en-US" sz="1400" dirty="0" smtClean="0"/>
              <a:t>- SPQ is traded manually on the Interactive Broker’s TWS trading platform. It places the orders once a day before NY, which may be activated during the trading session. The performance is monitored intraday in fast moving market. Programs and data are backed-up daily on a Cloud server.</a:t>
            </a:r>
            <a:endParaRPr lang="en-US" sz="1400" dirty="0"/>
          </a:p>
        </p:txBody>
      </p:sp>
      <p:sp>
        <p:nvSpPr>
          <p:cNvPr id="6" name="Rectangle 5"/>
          <p:cNvSpPr/>
          <p:nvPr/>
        </p:nvSpPr>
        <p:spPr>
          <a:xfrm>
            <a:off x="762000" y="6096000"/>
            <a:ext cx="1500732" cy="261610"/>
          </a:xfrm>
          <a:prstGeom prst="rect">
            <a:avLst/>
          </a:prstGeom>
        </p:spPr>
        <p:txBody>
          <a:bodyPr wrap="none">
            <a:spAutoFit/>
          </a:bodyPr>
          <a:lstStyle/>
          <a:p>
            <a:r>
              <a:rPr lang="en-US" sz="1100" dirty="0" smtClean="0"/>
              <a:t>To Table of Contents</a:t>
            </a:r>
            <a:endParaRPr lang="en-US" sz="1100" dirty="0"/>
          </a:p>
        </p:txBody>
      </p:sp>
      <p:pic>
        <p:nvPicPr>
          <p:cNvPr id="7" name="Picture 6" descr="back-arrow.bmp">
            <a:hlinkClick r:id="rId7" action="ppaction://hlinksldjump"/>
          </p:cNvPr>
          <p:cNvPicPr>
            <a:picLocks noChangeAspect="1"/>
          </p:cNvPicPr>
          <p:nvPr/>
        </p:nvPicPr>
        <p:blipFill>
          <a:blip r:embed="rId8" cstate="print"/>
          <a:stretch>
            <a:fillRect/>
          </a:stretch>
        </p:blipFill>
        <p:spPr>
          <a:xfrm>
            <a:off x="457200" y="6019800"/>
            <a:ext cx="333375" cy="333375"/>
          </a:xfrm>
          <a:prstGeom prst="rect">
            <a:avLst/>
          </a:prstGeom>
        </p:spPr>
      </p:pic>
    </p:spTree>
  </p:cSld>
  <p:clrMapOvr>
    <a:masterClrMapping/>
  </p:clrMapOvr>
  <p:transition>
    <p:wipe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457200" y="609600"/>
          <a:ext cx="8839200" cy="38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381000" y="1066800"/>
            <a:ext cx="8915400" cy="5257800"/>
          </a:xfrm>
        </p:spPr>
        <p:txBody>
          <a:bodyPr>
            <a:noAutofit/>
          </a:bodyPr>
          <a:lstStyle/>
          <a:p>
            <a:pPr marL="123825" indent="-104775" algn="just">
              <a:spcBef>
                <a:spcPts val="0"/>
              </a:spcBef>
              <a:spcAft>
                <a:spcPts val="300"/>
              </a:spcAft>
              <a:buNone/>
            </a:pPr>
            <a:r>
              <a:rPr lang="en-US" sz="1200" dirty="0" smtClean="0"/>
              <a:t>-</a:t>
            </a:r>
            <a:r>
              <a:rPr lang="en-US" sz="1200" b="1" dirty="0" smtClean="0"/>
              <a:t> 0%</a:t>
            </a:r>
            <a:r>
              <a:rPr lang="en-US" sz="1200" dirty="0" smtClean="0"/>
              <a:t> </a:t>
            </a:r>
            <a:r>
              <a:rPr lang="en-US" sz="1200" b="1" dirty="0" smtClean="0"/>
              <a:t>Management fee </a:t>
            </a:r>
            <a:r>
              <a:rPr lang="en-US" sz="1200" dirty="0" smtClean="0"/>
              <a:t>(zero deal) and </a:t>
            </a:r>
            <a:r>
              <a:rPr lang="en-US" sz="1200" b="1" dirty="0" smtClean="0"/>
              <a:t>performance fee of 20% (12% for funds of funds / funds of CTAs)</a:t>
            </a:r>
            <a:r>
              <a:rPr lang="en-US" sz="1200" dirty="0" smtClean="0"/>
              <a:t> of all trading profits, based on </a:t>
            </a:r>
            <a:r>
              <a:rPr lang="en-US" sz="1200" b="1" dirty="0" smtClean="0"/>
              <a:t>monthly or</a:t>
            </a:r>
            <a:r>
              <a:rPr lang="en-US" sz="1200" dirty="0" smtClean="0"/>
              <a:t> </a:t>
            </a:r>
            <a:r>
              <a:rPr lang="en-US" sz="1200" b="1" dirty="0" smtClean="0"/>
              <a:t>quarterly high water mark</a:t>
            </a:r>
            <a:r>
              <a:rPr lang="en-US" sz="1200" dirty="0" smtClean="0"/>
              <a:t>, or upon exit from the Program. See this </a:t>
            </a:r>
            <a:r>
              <a:rPr lang="en-US" sz="1200" dirty="0" smtClean="0">
                <a:hlinkClick r:id="rId7"/>
              </a:rPr>
              <a:t>calculation example</a:t>
            </a:r>
            <a:r>
              <a:rPr lang="en-US" sz="1200" dirty="0" smtClean="0"/>
              <a:t> in Excel</a:t>
            </a:r>
            <a:r>
              <a:rPr lang="en-US" sz="1200" dirty="0" smtClean="0">
                <a:hlinkClick r:id="rId8"/>
              </a:rPr>
              <a:t>.</a:t>
            </a:r>
            <a:endParaRPr lang="en-US" sz="1200" dirty="0" smtClean="0"/>
          </a:p>
          <a:p>
            <a:pPr marL="123825" indent="-104775" algn="just">
              <a:spcBef>
                <a:spcPts val="0"/>
              </a:spcBef>
              <a:spcAft>
                <a:spcPts val="300"/>
              </a:spcAft>
              <a:buNone/>
            </a:pPr>
            <a:r>
              <a:rPr lang="en-US" sz="1200" dirty="0" smtClean="0"/>
              <a:t>-</a:t>
            </a:r>
            <a:r>
              <a:rPr lang="en-US" sz="1200" b="1" dirty="0" smtClean="0"/>
              <a:t> No subscription fees</a:t>
            </a:r>
            <a:r>
              <a:rPr lang="en-US" sz="1200" dirty="0" smtClean="0"/>
              <a:t> and </a:t>
            </a:r>
            <a:r>
              <a:rPr lang="en-US" sz="1200" b="1" dirty="0" smtClean="0"/>
              <a:t>no withdrawal fees</a:t>
            </a:r>
            <a:r>
              <a:rPr lang="en-US" sz="1200" dirty="0" smtClean="0"/>
              <a:t> </a:t>
            </a:r>
          </a:p>
          <a:p>
            <a:pPr marL="123825" indent="-104775" algn="just">
              <a:spcBef>
                <a:spcPts val="0"/>
              </a:spcBef>
              <a:spcAft>
                <a:spcPts val="300"/>
              </a:spcAft>
              <a:buNone/>
            </a:pPr>
            <a:r>
              <a:rPr lang="en-US" sz="1200" dirty="0" smtClean="0"/>
              <a:t>- </a:t>
            </a:r>
            <a:r>
              <a:rPr lang="en-US" sz="1200" b="1" dirty="0" smtClean="0"/>
              <a:t>No account lock-up</a:t>
            </a:r>
            <a:r>
              <a:rPr lang="en-US" sz="1200" dirty="0" smtClean="0"/>
              <a:t> </a:t>
            </a:r>
            <a:r>
              <a:rPr lang="en-US" sz="1200" b="1" dirty="0" smtClean="0"/>
              <a:t>period</a:t>
            </a:r>
            <a:r>
              <a:rPr lang="en-US" sz="1200" dirty="0" smtClean="0"/>
              <a:t> </a:t>
            </a:r>
          </a:p>
          <a:p>
            <a:pPr marL="123825" indent="-104775" algn="just">
              <a:spcBef>
                <a:spcPts val="0"/>
              </a:spcBef>
              <a:spcAft>
                <a:spcPts val="300"/>
              </a:spcAft>
              <a:buNone/>
            </a:pPr>
            <a:r>
              <a:rPr lang="en-US" sz="1200" dirty="0" smtClean="0"/>
              <a:t>-</a:t>
            </a:r>
            <a:r>
              <a:rPr lang="en-US" sz="1200" b="1" dirty="0" smtClean="0"/>
              <a:t> Notional funding </a:t>
            </a:r>
            <a:r>
              <a:rPr lang="en-US" sz="1200" dirty="0" smtClean="0"/>
              <a:t>available. Client may deposit only $250,000 in his trading account, while trading $1,000,000 nominal trading size. </a:t>
            </a:r>
          </a:p>
          <a:p>
            <a:pPr marL="123825" indent="-104775" algn="just">
              <a:spcBef>
                <a:spcPts val="0"/>
              </a:spcBef>
              <a:spcAft>
                <a:spcPts val="300"/>
              </a:spcAft>
              <a:buNone/>
            </a:pPr>
            <a:r>
              <a:rPr lang="en-US" sz="1200" dirty="0" smtClean="0"/>
              <a:t>- The account will be in client's own name with </a:t>
            </a:r>
            <a:r>
              <a:rPr lang="en-US" sz="1200" dirty="0" err="1" smtClean="0"/>
              <a:t>Pepperstone</a:t>
            </a:r>
            <a:r>
              <a:rPr lang="en-US" sz="1200" dirty="0" smtClean="0"/>
              <a:t> Group</a:t>
            </a:r>
            <a:r>
              <a:rPr lang="en-US" sz="1200" b="1" dirty="0" smtClean="0"/>
              <a:t> </a:t>
            </a:r>
            <a:r>
              <a:rPr lang="en-US" sz="1200" dirty="0" smtClean="0"/>
              <a:t>or Interactive Brokers</a:t>
            </a:r>
            <a:r>
              <a:rPr lang="en-US" sz="1200" b="1" dirty="0" smtClean="0"/>
              <a:t>  </a:t>
            </a:r>
            <a:r>
              <a:rPr lang="en-US" sz="1200" dirty="0" smtClean="0"/>
              <a:t>(the FDM - Forex Dealer Member).  Contact us if you want to auto trade with another </a:t>
            </a:r>
            <a:r>
              <a:rPr lang="en-US" sz="1200" dirty="0" err="1" smtClean="0"/>
              <a:t>Forex</a:t>
            </a:r>
            <a:r>
              <a:rPr lang="en-US" sz="1200" dirty="0" smtClean="0"/>
              <a:t> dealing company </a:t>
            </a:r>
          </a:p>
          <a:p>
            <a:pPr marL="104775" indent="-104775" algn="just">
              <a:spcBef>
                <a:spcPts val="0"/>
              </a:spcBef>
              <a:spcAft>
                <a:spcPts val="300"/>
              </a:spcAft>
              <a:buNone/>
            </a:pPr>
            <a:r>
              <a:rPr lang="en-US" sz="1200" dirty="0" smtClean="0"/>
              <a:t>- Under </a:t>
            </a:r>
            <a:r>
              <a:rPr lang="en-US" sz="1200" b="1" dirty="0" smtClean="0"/>
              <a:t>LPOA</a:t>
            </a:r>
            <a:r>
              <a:rPr lang="en-US" sz="1200" dirty="0" smtClean="0"/>
              <a:t> (Limited Power of Attorney) authorization, </a:t>
            </a:r>
            <a:r>
              <a:rPr lang="en-US" sz="1200" dirty="0" err="1" smtClean="0"/>
              <a:t>Lyncestis</a:t>
            </a:r>
            <a:r>
              <a:rPr lang="en-US" sz="1200" dirty="0" smtClean="0"/>
              <a:t> LLP can only trade client's account but may not transfer/withdraw any funds from the trading account (the client will choose different passwords for the MT4 trading platform and for the cash management platform). </a:t>
            </a:r>
          </a:p>
          <a:p>
            <a:pPr marL="123825" indent="-104775" algn="just">
              <a:spcBef>
                <a:spcPts val="0"/>
              </a:spcBef>
              <a:spcAft>
                <a:spcPts val="300"/>
              </a:spcAft>
              <a:buNone/>
            </a:pPr>
            <a:r>
              <a:rPr lang="en-US" sz="1200" dirty="0" smtClean="0"/>
              <a:t>- </a:t>
            </a:r>
            <a:r>
              <a:rPr lang="en-US" sz="1200" b="1" dirty="0" smtClean="0"/>
              <a:t>The</a:t>
            </a:r>
            <a:r>
              <a:rPr lang="en-US" sz="1200" dirty="0" smtClean="0"/>
              <a:t> </a:t>
            </a:r>
            <a:r>
              <a:rPr lang="en-US" sz="1200" b="1" dirty="0" smtClean="0"/>
              <a:t>initial investment </a:t>
            </a:r>
            <a:r>
              <a:rPr lang="en-US" sz="1200" dirty="0" smtClean="0"/>
              <a:t>for separately managed accounts is $100,000 (with </a:t>
            </a:r>
            <a:r>
              <a:rPr lang="en-US" sz="1200" dirty="0" err="1" smtClean="0"/>
              <a:t>Pepperstone</a:t>
            </a:r>
            <a:r>
              <a:rPr lang="en-US" sz="1200" dirty="0" smtClean="0"/>
              <a:t> Group Australia or other brokers with MT4 trading platform) or $1,000,000 (Interactive Brokers, </a:t>
            </a:r>
            <a:r>
              <a:rPr lang="en-US" sz="1200" dirty="0" err="1" smtClean="0"/>
              <a:t>Newedge</a:t>
            </a:r>
            <a:r>
              <a:rPr lang="en-US" sz="1200" dirty="0" smtClean="0"/>
              <a:t> or another FDM) </a:t>
            </a:r>
          </a:p>
          <a:p>
            <a:pPr marL="123825" indent="-104775">
              <a:spcBef>
                <a:spcPts val="0"/>
              </a:spcBef>
              <a:spcAft>
                <a:spcPts val="300"/>
              </a:spcAft>
              <a:buNone/>
            </a:pPr>
            <a:endParaRPr lang="en-US" sz="1200" dirty="0" smtClean="0"/>
          </a:p>
          <a:p>
            <a:pPr>
              <a:spcBef>
                <a:spcPts val="0"/>
              </a:spcBef>
              <a:spcAft>
                <a:spcPts val="600"/>
              </a:spcAft>
              <a:buNone/>
            </a:pPr>
            <a:r>
              <a:rPr lang="en-US" sz="1400" b="1" dirty="0" smtClean="0"/>
              <a:t>Benefits to Investors</a:t>
            </a:r>
            <a:endParaRPr lang="en-US" sz="1400" dirty="0" smtClean="0"/>
          </a:p>
          <a:p>
            <a:pPr algn="just">
              <a:spcBef>
                <a:spcPts val="0"/>
              </a:spcBef>
              <a:spcAft>
                <a:spcPts val="300"/>
              </a:spcAft>
              <a:buNone/>
            </a:pPr>
            <a:r>
              <a:rPr lang="en-US" sz="1200" dirty="0" smtClean="0"/>
              <a:t>-</a:t>
            </a:r>
            <a:r>
              <a:rPr lang="en-US" sz="1200" b="1" dirty="0" smtClean="0"/>
              <a:t> Real-time account management</a:t>
            </a:r>
            <a:r>
              <a:rPr lang="en-US" sz="1200" dirty="0" smtClean="0"/>
              <a:t> with reporting in real time </a:t>
            </a:r>
          </a:p>
          <a:p>
            <a:pPr algn="just">
              <a:spcBef>
                <a:spcPts val="0"/>
              </a:spcBef>
              <a:spcAft>
                <a:spcPts val="300"/>
              </a:spcAft>
              <a:buNone/>
            </a:pPr>
            <a:r>
              <a:rPr lang="en-US" sz="1200" dirty="0" smtClean="0"/>
              <a:t>- Full position level and NAV </a:t>
            </a:r>
            <a:r>
              <a:rPr lang="en-US" sz="1200" b="1" dirty="0" smtClean="0"/>
              <a:t>transparency</a:t>
            </a:r>
            <a:r>
              <a:rPr lang="en-US" sz="1200" dirty="0" smtClean="0"/>
              <a:t> </a:t>
            </a:r>
          </a:p>
          <a:p>
            <a:pPr algn="just">
              <a:spcBef>
                <a:spcPts val="0"/>
              </a:spcBef>
              <a:spcAft>
                <a:spcPts val="300"/>
              </a:spcAft>
              <a:buNone/>
            </a:pPr>
            <a:r>
              <a:rPr lang="en-US" sz="1200" dirty="0" smtClean="0"/>
              <a:t>-</a:t>
            </a:r>
            <a:r>
              <a:rPr lang="en-US" sz="1200" b="1" dirty="0" smtClean="0"/>
              <a:t> Liquidity</a:t>
            </a:r>
            <a:r>
              <a:rPr lang="en-US" sz="1200" dirty="0" smtClean="0"/>
              <a:t> of assets - money can be withdrawn any time without fees or penalties </a:t>
            </a:r>
          </a:p>
          <a:p>
            <a:pPr algn="just">
              <a:spcBef>
                <a:spcPts val="0"/>
              </a:spcBef>
              <a:spcAft>
                <a:spcPts val="300"/>
              </a:spcAft>
              <a:buNone/>
            </a:pPr>
            <a:r>
              <a:rPr lang="en-US" sz="1200" dirty="0" smtClean="0"/>
              <a:t>- </a:t>
            </a:r>
            <a:r>
              <a:rPr lang="en-US" sz="1200" b="1" dirty="0" smtClean="0"/>
              <a:t>Investment</a:t>
            </a:r>
            <a:r>
              <a:rPr lang="en-US" sz="1200" dirty="0" smtClean="0"/>
              <a:t> </a:t>
            </a:r>
            <a:r>
              <a:rPr lang="en-US" sz="1200" b="1" dirty="0" smtClean="0"/>
              <a:t>diversification</a:t>
            </a:r>
            <a:r>
              <a:rPr lang="en-US" sz="1200" dirty="0" smtClean="0"/>
              <a:t> from </a:t>
            </a:r>
            <a:r>
              <a:rPr lang="en-US" sz="1200" dirty="0" err="1" smtClean="0"/>
              <a:t>Forex</a:t>
            </a:r>
            <a:r>
              <a:rPr lang="en-US" sz="1200" dirty="0" smtClean="0"/>
              <a:t> trading that is not tied to the stock market </a:t>
            </a:r>
          </a:p>
          <a:p>
            <a:pPr algn="just">
              <a:spcBef>
                <a:spcPts val="0"/>
              </a:spcBef>
              <a:spcAft>
                <a:spcPts val="300"/>
              </a:spcAft>
              <a:buNone/>
            </a:pPr>
            <a:r>
              <a:rPr lang="en-US" sz="1200" dirty="0" smtClean="0"/>
              <a:t>- An </a:t>
            </a:r>
            <a:r>
              <a:rPr lang="en-US" sz="1200" b="1" dirty="0" smtClean="0"/>
              <a:t>alternative</a:t>
            </a:r>
            <a:r>
              <a:rPr lang="en-US" sz="1200" dirty="0" smtClean="0"/>
              <a:t> to bonds and low-yielding instruments like money markets and certificates of deposit, </a:t>
            </a:r>
            <a:r>
              <a:rPr lang="en-US" sz="1200" b="1" dirty="0" smtClean="0"/>
              <a:t>for those who can accept higher risks in exchange for higher potential returns</a:t>
            </a:r>
            <a:r>
              <a:rPr lang="en-US" sz="1200" dirty="0" smtClean="0"/>
              <a:t> </a:t>
            </a:r>
          </a:p>
          <a:p>
            <a:pPr algn="just">
              <a:spcBef>
                <a:spcPts val="0"/>
              </a:spcBef>
              <a:spcAft>
                <a:spcPts val="300"/>
              </a:spcAft>
              <a:buNone/>
            </a:pPr>
            <a:r>
              <a:rPr lang="en-US" sz="1200" dirty="0" smtClean="0"/>
              <a:t>-</a:t>
            </a:r>
            <a:r>
              <a:rPr lang="en-US" sz="1200" b="1" dirty="0" smtClean="0"/>
              <a:t> Profit potential</a:t>
            </a:r>
            <a:r>
              <a:rPr lang="en-US" sz="1200" dirty="0" smtClean="0"/>
              <a:t> in any economic environment (in rising, falling and sideways moving market) </a:t>
            </a:r>
          </a:p>
          <a:p>
            <a:pPr algn="just">
              <a:spcBef>
                <a:spcPts val="0"/>
              </a:spcBef>
              <a:spcAft>
                <a:spcPts val="300"/>
              </a:spcAft>
              <a:buNone/>
            </a:pPr>
            <a:r>
              <a:rPr lang="en-US" sz="1200" dirty="0" smtClean="0"/>
              <a:t>- The account traded is based on a </a:t>
            </a:r>
            <a:r>
              <a:rPr lang="en-US" sz="1200" b="1" dirty="0" smtClean="0"/>
              <a:t>quantitative trading system </a:t>
            </a:r>
            <a:r>
              <a:rPr lang="en-US" sz="1200" dirty="0" smtClean="0"/>
              <a:t>that is completely </a:t>
            </a:r>
            <a:r>
              <a:rPr lang="en-US" sz="1200" b="1" dirty="0" smtClean="0"/>
              <a:t>systematic</a:t>
            </a:r>
            <a:r>
              <a:rPr lang="en-US" sz="1200" dirty="0" smtClean="0"/>
              <a:t> and free of human influences </a:t>
            </a:r>
          </a:p>
          <a:p>
            <a:pPr algn="just">
              <a:spcBef>
                <a:spcPts val="0"/>
              </a:spcBef>
              <a:spcAft>
                <a:spcPts val="300"/>
              </a:spcAft>
              <a:buNone/>
            </a:pPr>
            <a:r>
              <a:rPr lang="en-US" sz="1200" dirty="0" smtClean="0"/>
              <a:t>- Convenient to clients who want to diversify their investments or just don’t have the time to dedicate to trading</a:t>
            </a:r>
          </a:p>
        </p:txBody>
      </p:sp>
      <p:sp>
        <p:nvSpPr>
          <p:cNvPr id="4" name="Footer Placeholder 3"/>
          <p:cNvSpPr>
            <a:spLocks noGrp="1"/>
          </p:cNvSpPr>
          <p:nvPr>
            <p:ph type="ftr" sz="quarter" idx="11"/>
          </p:nvPr>
        </p:nvSpPr>
        <p:spPr>
          <a:xfrm>
            <a:off x="3146425" y="6356351"/>
            <a:ext cx="3054350" cy="273049"/>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38</a:t>
            </a:fld>
            <a:endParaRPr kumimoji="0" lang="en-US"/>
          </a:p>
        </p:txBody>
      </p:sp>
      <p:pic>
        <p:nvPicPr>
          <p:cNvPr id="6" name="Picture 5" descr="back-arrow.bmp">
            <a:hlinkClick r:id="rId9" action="ppaction://hlinksldjump"/>
          </p:cNvPr>
          <p:cNvPicPr>
            <a:picLocks noChangeAspect="1"/>
          </p:cNvPicPr>
          <p:nvPr/>
        </p:nvPicPr>
        <p:blipFill>
          <a:blip r:embed="rId10" cstate="print"/>
          <a:stretch>
            <a:fillRect/>
          </a:stretch>
        </p:blipFill>
        <p:spPr>
          <a:xfrm>
            <a:off x="381000" y="6248400"/>
            <a:ext cx="381000" cy="381000"/>
          </a:xfrm>
          <a:prstGeom prst="rect">
            <a:avLst/>
          </a:prstGeom>
        </p:spPr>
      </p:pic>
    </p:spTree>
  </p:cSld>
  <p:clrMapOvr>
    <a:masterClrMapping/>
  </p:clrMapOvr>
  <p:transition>
    <p:wipe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42AED99-7FB4-404E-8A97-64753DCE42EC}" type="slidenum">
              <a:rPr kumimoji="0" lang="en-US" smtClean="0"/>
              <a:pPr/>
              <a:t>39</a:t>
            </a:fld>
            <a:endParaRPr kumimoji="0" lang="en-US"/>
          </a:p>
        </p:txBody>
      </p:sp>
      <p:sp>
        <p:nvSpPr>
          <p:cNvPr id="5" name="Footer Placeholder 4"/>
          <p:cNvSpPr>
            <a:spLocks noGrp="1"/>
          </p:cNvSpPr>
          <p:nvPr>
            <p:ph type="ftr" sz="quarter" idx="11"/>
          </p:nvPr>
        </p:nvSpPr>
        <p:spPr>
          <a:xfrm>
            <a:off x="3149600" y="6356351"/>
            <a:ext cx="3048000" cy="228600"/>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7" name="Rectangle 6"/>
          <p:cNvSpPr/>
          <p:nvPr/>
        </p:nvSpPr>
        <p:spPr>
          <a:xfrm>
            <a:off x="457200" y="1524000"/>
            <a:ext cx="8915400" cy="4154984"/>
          </a:xfrm>
          <a:prstGeom prst="rect">
            <a:avLst/>
          </a:prstGeom>
        </p:spPr>
        <p:txBody>
          <a:bodyPr wrap="square">
            <a:spAutoFit/>
          </a:bodyPr>
          <a:lstStyle/>
          <a:p>
            <a:pPr algn="just"/>
            <a:r>
              <a:rPr lang="en-US" sz="1200" b="1" dirty="0" smtClean="0"/>
              <a:t>Alternative investments and separately managed accounts carry a high degree of risk</a:t>
            </a:r>
            <a:r>
              <a:rPr lang="en-US" sz="1200" dirty="0" smtClean="0"/>
              <a:t>, and may not be suitable for all investors. Before deciding to participate in a separately managed account program you should carefully consider your investment objectives, level of experience, and risk appetite. </a:t>
            </a:r>
          </a:p>
          <a:p>
            <a:pPr algn="just"/>
            <a:endParaRPr lang="en-US" sz="1200" dirty="0" smtClean="0">
              <a:latin typeface="Arial" pitchFamily="34" charset="0"/>
              <a:cs typeface="Arial" pitchFamily="34" charset="0"/>
            </a:endParaRPr>
          </a:p>
          <a:p>
            <a:pPr algn="just"/>
            <a:r>
              <a:rPr lang="en-US" sz="1200" dirty="0" smtClean="0">
                <a:latin typeface="Arial" pitchFamily="34" charset="0"/>
                <a:cs typeface="Arial" pitchFamily="34" charset="0"/>
              </a:rPr>
              <a:t>There is no assurance that a separately managed account will achieve its investment objective. There is no guarantee that any trading strategy will work under all market conditions, and each investor should evaluate their ability to invest for the long-term, especially during periods of high volatility in the market. Separately managed accounts are subject to market risk, which is the possibility that the market values of assets owned will fluctuate and that the value of the assets may therefore be less than what you paid for them. Accordingly, you can lose money investing in a separately managed account. Please be aware that these strategies may be subject to certain additional risks. </a:t>
            </a:r>
            <a:r>
              <a:rPr lang="en-US" sz="1200" dirty="0" smtClean="0"/>
              <a:t>The possibility exists that you could sustain a loss of some or all of your initial investment and therefore you should not invest money that you cannot afford to lose. </a:t>
            </a:r>
          </a:p>
          <a:p>
            <a:pPr algn="just"/>
            <a:endParaRPr lang="en-US" sz="1200" dirty="0" smtClean="0"/>
          </a:p>
          <a:p>
            <a:pPr algn="just"/>
            <a:r>
              <a:rPr lang="en-US" sz="1200" dirty="0" smtClean="0"/>
              <a:t>You should be aware of all the risks associated with separately managed account programs, and seek advice from an independent financial advisor if you have any doubts or concerns. </a:t>
            </a:r>
            <a:r>
              <a:rPr lang="en-US" sz="1200" dirty="0" smtClean="0">
                <a:latin typeface="Arial" pitchFamily="34" charset="0"/>
                <a:cs typeface="Arial" pitchFamily="34" charset="0"/>
              </a:rPr>
              <a:t>PAST PERFORMANCE IS NOT NECESSARILY INDICATIVE OF FUTURE RESULTS</a:t>
            </a:r>
            <a:r>
              <a:rPr lang="en-US" sz="1200" dirty="0" smtClean="0"/>
              <a:t>. Leveraged </a:t>
            </a:r>
            <a:r>
              <a:rPr lang="en-US" sz="1200" dirty="0" err="1" smtClean="0"/>
              <a:t>Forex</a:t>
            </a:r>
            <a:r>
              <a:rPr lang="en-US" sz="1200" dirty="0" smtClean="0"/>
              <a:t> trading involves substantial risk of loss and is not suitable for all investors. The high degree of leverage can work against you as well as for you</a:t>
            </a:r>
            <a:endParaRPr lang="en-US" sz="1200" dirty="0" smtClean="0">
              <a:latin typeface="Arial" pitchFamily="34" charset="0"/>
              <a:cs typeface="Arial" pitchFamily="34" charset="0"/>
            </a:endParaRPr>
          </a:p>
          <a:p>
            <a:pPr algn="just"/>
            <a:endParaRPr lang="en-US" sz="1200" dirty="0" smtClean="0">
              <a:latin typeface="Arial" pitchFamily="34" charset="0"/>
              <a:cs typeface="Arial" pitchFamily="34" charset="0"/>
            </a:endParaRPr>
          </a:p>
          <a:p>
            <a:pPr algn="just"/>
            <a:r>
              <a:rPr lang="en-US" sz="1200" dirty="0" smtClean="0">
                <a:latin typeface="Arial" pitchFamily="34" charset="0"/>
                <a:cs typeface="Arial" pitchFamily="34" charset="0"/>
              </a:rPr>
              <a:t>This material does not constitute an offer to buy or sell any financial instrument or to participate in any trading strategy. Other disclosure statements are required to be provided to you before a managed account may be opened for you. </a:t>
            </a:r>
          </a:p>
          <a:p>
            <a:pPr algn="just"/>
            <a:endParaRPr lang="en-US" sz="1200" dirty="0" smtClean="0">
              <a:latin typeface="Arial" pitchFamily="34" charset="0"/>
              <a:cs typeface="Arial" pitchFamily="34" charset="0"/>
            </a:endParaRPr>
          </a:p>
          <a:p>
            <a:pPr algn="just"/>
            <a:r>
              <a:rPr lang="en-US" sz="1200" dirty="0" smtClean="0">
                <a:latin typeface="Arial" pitchFamily="34" charset="0"/>
                <a:cs typeface="Arial" pitchFamily="34" charset="0"/>
              </a:rPr>
              <a:t>None of the services offered in this presentation are available to persons residing in any country where the provision of such services would be contrary to local law or regulation.</a:t>
            </a:r>
            <a:endParaRPr lang="en-US" sz="1200" dirty="0">
              <a:latin typeface="Arial" pitchFamily="34" charset="0"/>
              <a:cs typeface="Arial" pitchFamily="34" charset="0"/>
            </a:endParaRPr>
          </a:p>
        </p:txBody>
      </p:sp>
      <p:pic>
        <p:nvPicPr>
          <p:cNvPr id="8" name="Picture 7" descr="back-arrow.bmp">
            <a:hlinkClick r:id="rId3" action="ppaction://hlinksldjump"/>
          </p:cNvPr>
          <p:cNvPicPr>
            <a:picLocks noChangeAspect="1"/>
          </p:cNvPicPr>
          <p:nvPr/>
        </p:nvPicPr>
        <p:blipFill>
          <a:blip r:embed="rId4" cstate="print"/>
          <a:stretch>
            <a:fillRect/>
          </a:stretch>
        </p:blipFill>
        <p:spPr>
          <a:xfrm>
            <a:off x="381000" y="6019800"/>
            <a:ext cx="381000" cy="381000"/>
          </a:xfrm>
          <a:prstGeom prst="rect">
            <a:avLst/>
          </a:prstGeom>
        </p:spPr>
      </p:pic>
      <p:graphicFrame>
        <p:nvGraphicFramePr>
          <p:cNvPr id="9" name="Diagram 8"/>
          <p:cNvGraphicFramePr/>
          <p:nvPr/>
        </p:nvGraphicFramePr>
        <p:xfrm>
          <a:off x="533400" y="990600"/>
          <a:ext cx="8686800" cy="3627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p:wipe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533400" y="990600"/>
          <a:ext cx="8534400" cy="438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457200" y="1752600"/>
            <a:ext cx="8610600" cy="3581400"/>
          </a:xfrm>
        </p:spPr>
        <p:txBody>
          <a:bodyPr>
            <a:normAutofit lnSpcReduction="10000"/>
          </a:bodyPr>
          <a:lstStyle/>
          <a:p>
            <a:pPr marL="123825" indent="-104775" algn="just">
              <a:spcBef>
                <a:spcPts val="0"/>
              </a:spcBef>
              <a:spcAft>
                <a:spcPts val="600"/>
              </a:spcAft>
              <a:buNone/>
            </a:pPr>
            <a:r>
              <a:rPr lang="en-US" sz="1200" dirty="0" smtClean="0"/>
              <a:t>- </a:t>
            </a:r>
            <a:r>
              <a:rPr lang="en-US" sz="1200" dirty="0" smtClean="0">
                <a:hlinkClick r:id="rId7" action="ppaction://hlinksldjump"/>
              </a:rPr>
              <a:t>Contact </a:t>
            </a:r>
            <a:r>
              <a:rPr lang="en-US" sz="1200" dirty="0" err="1" smtClean="0"/>
              <a:t>Dejan</a:t>
            </a:r>
            <a:r>
              <a:rPr lang="en-US" sz="1200" dirty="0" smtClean="0"/>
              <a:t> </a:t>
            </a:r>
            <a:r>
              <a:rPr lang="en-US" sz="1200" dirty="0" err="1" smtClean="0"/>
              <a:t>Trajkovski</a:t>
            </a:r>
            <a:r>
              <a:rPr lang="en-US" sz="1200" dirty="0" smtClean="0"/>
              <a:t> of </a:t>
            </a:r>
            <a:r>
              <a:rPr lang="en-US" sz="1200" dirty="0" err="1" smtClean="0"/>
              <a:t>Lyncestis</a:t>
            </a:r>
            <a:r>
              <a:rPr lang="en-US" sz="1200" dirty="0" smtClean="0"/>
              <a:t> LLP if you need additional information</a:t>
            </a:r>
          </a:p>
          <a:p>
            <a:pPr marL="123825" indent="-104775" algn="just">
              <a:spcBef>
                <a:spcPts val="0"/>
              </a:spcBef>
              <a:spcAft>
                <a:spcPts val="600"/>
              </a:spcAft>
              <a:buNone/>
            </a:pPr>
            <a:r>
              <a:rPr lang="en-US" sz="1200" dirty="0" smtClean="0"/>
              <a:t>- Download and read the </a:t>
            </a:r>
            <a:r>
              <a:rPr lang="en-US" sz="1200" b="1" dirty="0" smtClean="0"/>
              <a:t>Disclosure Document</a:t>
            </a:r>
            <a:r>
              <a:rPr lang="en-US" sz="1200" dirty="0" smtClean="0"/>
              <a:t> from </a:t>
            </a:r>
            <a:r>
              <a:rPr lang="en-US" sz="1200" dirty="0" smtClean="0">
                <a:hlinkClick r:id="rId8"/>
              </a:rPr>
              <a:t>www.fx-quant.com/Disclosure.htm</a:t>
            </a:r>
            <a:r>
              <a:rPr lang="en-US" sz="1200" dirty="0" smtClean="0"/>
              <a:t> or                                                                                           </a:t>
            </a:r>
            <a:r>
              <a:rPr lang="en-US" sz="1200" dirty="0" smtClean="0">
                <a:hlinkClick r:id="rId9"/>
              </a:rPr>
              <a:t>www.vol-quant.com/Disclosure.htm</a:t>
            </a:r>
            <a:r>
              <a:rPr lang="en-US" sz="1200" dirty="0"/>
              <a:t>. </a:t>
            </a:r>
            <a:r>
              <a:rPr lang="en-US" sz="1200" dirty="0" smtClean="0"/>
              <a:t>Confirm in writing the receipt of Disclosure Document.</a:t>
            </a:r>
          </a:p>
          <a:p>
            <a:pPr algn="just">
              <a:spcBef>
                <a:spcPts val="0"/>
              </a:spcBef>
              <a:spcAft>
                <a:spcPts val="600"/>
              </a:spcAft>
              <a:buNone/>
            </a:pPr>
            <a:r>
              <a:rPr lang="en-US" sz="1200" dirty="0" smtClean="0"/>
              <a:t>- Sign an </a:t>
            </a:r>
            <a:r>
              <a:rPr lang="en-US" sz="1200" b="1" dirty="0" smtClean="0"/>
              <a:t>Advisory Agreement </a:t>
            </a:r>
            <a:r>
              <a:rPr lang="en-US" sz="1200" dirty="0" smtClean="0"/>
              <a:t>(part of the Disclosure Document)</a:t>
            </a:r>
          </a:p>
          <a:p>
            <a:pPr algn="just">
              <a:spcBef>
                <a:spcPts val="0"/>
              </a:spcBef>
              <a:spcAft>
                <a:spcPts val="600"/>
              </a:spcAft>
              <a:buNone/>
            </a:pPr>
            <a:r>
              <a:rPr lang="en-US" sz="1200" dirty="0" smtClean="0"/>
              <a:t>- Select a payment  method for performance fee (wire transfer, credit card or </a:t>
            </a:r>
            <a:r>
              <a:rPr lang="en-US" sz="1200" dirty="0" err="1" smtClean="0"/>
              <a:t>Paypal</a:t>
            </a:r>
            <a:r>
              <a:rPr lang="en-US" sz="1200" dirty="0" smtClean="0"/>
              <a:t>)</a:t>
            </a:r>
          </a:p>
          <a:p>
            <a:pPr algn="just">
              <a:spcBef>
                <a:spcPts val="0"/>
              </a:spcBef>
              <a:spcAft>
                <a:spcPts val="600"/>
              </a:spcAft>
              <a:buNone/>
            </a:pPr>
            <a:r>
              <a:rPr lang="en-US" sz="1200" dirty="0" smtClean="0"/>
              <a:t>- Open a trading account in your own name with </a:t>
            </a:r>
            <a:r>
              <a:rPr lang="en-US" sz="1200" dirty="0" err="1" smtClean="0"/>
              <a:t>Pepperstone</a:t>
            </a:r>
            <a:r>
              <a:rPr lang="en-US" sz="1200" dirty="0" smtClean="0"/>
              <a:t> Group, </a:t>
            </a:r>
            <a:r>
              <a:rPr lang="en-US" sz="1200" dirty="0" err="1" smtClean="0"/>
              <a:t>Oanda</a:t>
            </a:r>
            <a:r>
              <a:rPr lang="en-US" sz="1200" dirty="0" smtClean="0"/>
              <a:t> Inc., Interactive Brokers or another FDM (if not already opened)</a:t>
            </a:r>
          </a:p>
          <a:p>
            <a:pPr algn="just">
              <a:spcBef>
                <a:spcPts val="0"/>
              </a:spcBef>
              <a:spcAft>
                <a:spcPts val="600"/>
              </a:spcAft>
              <a:buNone/>
            </a:pPr>
            <a:r>
              <a:rPr lang="en-US" sz="1200" dirty="0" smtClean="0"/>
              <a:t>- Fund the trading account (notional funding available)</a:t>
            </a:r>
          </a:p>
          <a:p>
            <a:pPr algn="just">
              <a:spcBef>
                <a:spcPts val="0"/>
              </a:spcBef>
              <a:spcAft>
                <a:spcPts val="600"/>
              </a:spcAft>
              <a:buNone/>
            </a:pPr>
            <a:r>
              <a:rPr lang="en-US" sz="1200" dirty="0" smtClean="0"/>
              <a:t>- Sign a </a:t>
            </a:r>
            <a:r>
              <a:rPr lang="en-US" sz="1200" b="1" dirty="0" smtClean="0"/>
              <a:t>LPOA</a:t>
            </a:r>
            <a:r>
              <a:rPr lang="en-US" sz="1200" dirty="0" smtClean="0"/>
              <a:t> (Limited Power of Attorney) authorization (if required by the FDM)</a:t>
            </a:r>
          </a:p>
          <a:p>
            <a:pPr algn="just">
              <a:spcBef>
                <a:spcPts val="0"/>
              </a:spcBef>
              <a:spcAft>
                <a:spcPts val="600"/>
              </a:spcAft>
              <a:buNone/>
            </a:pPr>
            <a:r>
              <a:rPr lang="en-US" sz="1200" dirty="0" smtClean="0"/>
              <a:t>- Provide us with MT4 platform login details (please choose a password different from your fund management platform)</a:t>
            </a:r>
          </a:p>
          <a:p>
            <a:pPr algn="just">
              <a:spcBef>
                <a:spcPts val="0"/>
              </a:spcBef>
              <a:spcAft>
                <a:spcPts val="600"/>
              </a:spcAft>
              <a:buNone/>
            </a:pPr>
            <a:r>
              <a:rPr lang="en-US" sz="1200" dirty="0" smtClean="0"/>
              <a:t>- Specify a trading size in the Allocation Order (part of the Disclosure Document)</a:t>
            </a:r>
          </a:p>
          <a:p>
            <a:pPr marL="123825" indent="-104775" algn="just">
              <a:spcBef>
                <a:spcPts val="0"/>
              </a:spcBef>
              <a:spcAft>
                <a:spcPts val="600"/>
              </a:spcAft>
              <a:buNone/>
            </a:pPr>
            <a:r>
              <a:rPr lang="en-US" sz="1200" dirty="0" smtClean="0"/>
              <a:t>- </a:t>
            </a:r>
            <a:r>
              <a:rPr lang="en-GB" sz="1200" dirty="0" smtClean="0"/>
              <a:t>Monitor the progress of your managed account at your broker’s fund management platform or from daily/monthly account statements</a:t>
            </a:r>
          </a:p>
          <a:p>
            <a:pPr algn="just">
              <a:spcBef>
                <a:spcPts val="0"/>
              </a:spcBef>
              <a:spcAft>
                <a:spcPts val="600"/>
              </a:spcAft>
              <a:buNone/>
            </a:pPr>
            <a:r>
              <a:rPr lang="en-GB" sz="1200" dirty="0" smtClean="0"/>
              <a:t>- Authorize </a:t>
            </a:r>
            <a:r>
              <a:rPr lang="en-GB" sz="1200" dirty="0" err="1" smtClean="0"/>
              <a:t>Lyncestis</a:t>
            </a:r>
            <a:r>
              <a:rPr lang="en-GB" sz="1200" dirty="0" smtClean="0"/>
              <a:t> LLP to start trading</a:t>
            </a:r>
          </a:p>
          <a:p>
            <a:pPr algn="just">
              <a:spcBef>
                <a:spcPts val="0"/>
              </a:spcBef>
              <a:spcAft>
                <a:spcPts val="600"/>
              </a:spcAft>
              <a:buNone/>
            </a:pPr>
            <a:r>
              <a:rPr lang="en-GB" sz="1200" dirty="0" smtClean="0"/>
              <a:t>- Contact us if you want to increase/decrease the trading size (complete a new Allocation Order)</a:t>
            </a:r>
          </a:p>
          <a:p>
            <a:pPr>
              <a:buNone/>
            </a:pPr>
            <a:endParaRPr lang="en-US" sz="1200" dirty="0"/>
          </a:p>
        </p:txBody>
      </p:sp>
      <p:sp>
        <p:nvSpPr>
          <p:cNvPr id="4" name="Footer Placeholder 3"/>
          <p:cNvSpPr>
            <a:spLocks noGrp="1"/>
          </p:cNvSpPr>
          <p:nvPr>
            <p:ph type="ftr" sz="quarter" idx="11"/>
          </p:nvPr>
        </p:nvSpPr>
        <p:spPr>
          <a:xfrm>
            <a:off x="3200400" y="6554771"/>
            <a:ext cx="3130550" cy="168276"/>
          </a:xfrm>
        </p:spPr>
        <p:txBody>
          <a:bodyPr/>
          <a:lstStyle/>
          <a:p>
            <a:r>
              <a:rPr kumimoji="0" lang="en-US" dirty="0" smtClean="0"/>
              <a:t>  </a:t>
            </a:r>
            <a:r>
              <a:rPr lang="en-US" dirty="0" err="1" smtClean="0"/>
              <a:t>Lyncestis</a:t>
            </a:r>
            <a:r>
              <a:rPr lang="en-US" dirty="0" smtClean="0"/>
              <a:t> LLP</a:t>
            </a:r>
            <a:r>
              <a:rPr kumimoji="0" lang="en-US" dirty="0" smtClean="0"/>
              <a:t> – Managed Account Programs</a:t>
            </a:r>
            <a:endParaRPr kumimoji="0" lang="en-US" dirty="0"/>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40</a:t>
            </a:fld>
            <a:endParaRPr kumimoji="0" lang="en-US"/>
          </a:p>
        </p:txBody>
      </p:sp>
      <p:pic>
        <p:nvPicPr>
          <p:cNvPr id="7" name="Picture 6" descr="back-arrow.bmp">
            <a:hlinkClick r:id="rId10" action="ppaction://hlinksldjump"/>
          </p:cNvPr>
          <p:cNvPicPr>
            <a:picLocks noChangeAspect="1"/>
          </p:cNvPicPr>
          <p:nvPr/>
        </p:nvPicPr>
        <p:blipFill>
          <a:blip r:embed="rId11" cstate="print"/>
          <a:stretch>
            <a:fillRect/>
          </a:stretch>
        </p:blipFill>
        <p:spPr>
          <a:xfrm>
            <a:off x="457200" y="6019800"/>
            <a:ext cx="409575" cy="409575"/>
          </a:xfrm>
          <a:prstGeom prst="rect">
            <a:avLst/>
          </a:prstGeom>
        </p:spPr>
      </p:pic>
      <p:sp>
        <p:nvSpPr>
          <p:cNvPr id="9" name="Rectangle 8"/>
          <p:cNvSpPr/>
          <p:nvPr/>
        </p:nvSpPr>
        <p:spPr>
          <a:xfrm>
            <a:off x="838200" y="6096000"/>
            <a:ext cx="1500732" cy="261610"/>
          </a:xfrm>
          <a:prstGeom prst="rect">
            <a:avLst/>
          </a:prstGeom>
        </p:spPr>
        <p:txBody>
          <a:bodyPr wrap="none">
            <a:spAutoFit/>
          </a:bodyPr>
          <a:lstStyle/>
          <a:p>
            <a:r>
              <a:rPr lang="en-US" sz="1100" dirty="0" smtClean="0"/>
              <a:t>To Table of Contents</a:t>
            </a:r>
            <a:endParaRPr lang="en-US" sz="1100" dirty="0"/>
          </a:p>
        </p:txBody>
      </p:sp>
    </p:spTree>
  </p:cSld>
  <p:clrMapOvr>
    <a:masterClrMapping/>
  </p:clrMapOvr>
  <p:transition>
    <p:wipe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762000" y="990600"/>
          <a:ext cx="8305800" cy="438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xfrm>
            <a:off x="762000" y="1828800"/>
            <a:ext cx="6781800" cy="3352800"/>
          </a:xfrm>
        </p:spPr>
        <p:txBody>
          <a:bodyPr>
            <a:normAutofit lnSpcReduction="10000"/>
          </a:bodyPr>
          <a:lstStyle/>
          <a:p>
            <a:pPr>
              <a:buNone/>
            </a:pPr>
            <a:r>
              <a:rPr lang="en-US" sz="1200" dirty="0" smtClean="0"/>
              <a:t>For further information please contact:</a:t>
            </a:r>
          </a:p>
          <a:p>
            <a:pPr>
              <a:buNone/>
            </a:pPr>
            <a:endParaRPr lang="en-US" sz="1200" dirty="0" smtClean="0"/>
          </a:p>
          <a:p>
            <a:pPr>
              <a:buNone/>
            </a:pPr>
            <a:r>
              <a:rPr lang="en-US" sz="1200" dirty="0" err="1" smtClean="0"/>
              <a:t>Dejan</a:t>
            </a:r>
            <a:r>
              <a:rPr lang="en-US" sz="1200" dirty="0" smtClean="0"/>
              <a:t> </a:t>
            </a:r>
            <a:r>
              <a:rPr lang="en-US" sz="1200" dirty="0" err="1" smtClean="0"/>
              <a:t>Trajkovski</a:t>
            </a:r>
            <a:r>
              <a:rPr lang="en-US" sz="1200" dirty="0" smtClean="0"/>
              <a:t>, Quantitative Portfolio Manager</a:t>
            </a:r>
          </a:p>
          <a:p>
            <a:pPr>
              <a:buNone/>
            </a:pPr>
            <a:r>
              <a:rPr lang="en-US" sz="1200" dirty="0" err="1" smtClean="0"/>
              <a:t>Lyncestis</a:t>
            </a:r>
            <a:r>
              <a:rPr lang="en-US" sz="1200" dirty="0" smtClean="0"/>
              <a:t> LLP</a:t>
            </a:r>
          </a:p>
          <a:p>
            <a:pPr>
              <a:buNone/>
            </a:pPr>
            <a:r>
              <a:rPr lang="en-US" sz="1200" dirty="0" smtClean="0"/>
              <a:t>27 Old Gloucester Street, London WC1N 3AX, United Kingdom</a:t>
            </a:r>
          </a:p>
          <a:p>
            <a:pPr>
              <a:buNone/>
            </a:pPr>
            <a:r>
              <a:rPr lang="en-US" sz="1200" dirty="0" smtClean="0"/>
              <a:t>Operations: </a:t>
            </a:r>
            <a:r>
              <a:rPr lang="en-US" sz="1200" dirty="0" err="1" smtClean="0"/>
              <a:t>Hristo</a:t>
            </a:r>
            <a:r>
              <a:rPr lang="en-US" sz="1200" dirty="0" smtClean="0"/>
              <a:t> </a:t>
            </a:r>
            <a:r>
              <a:rPr lang="en-US" sz="1200" dirty="0" err="1" smtClean="0"/>
              <a:t>Botev</a:t>
            </a:r>
            <a:r>
              <a:rPr lang="en-US" sz="1200" dirty="0" smtClean="0"/>
              <a:t> 27, 7000 Bitola, North Macedonia</a:t>
            </a:r>
          </a:p>
          <a:p>
            <a:pPr>
              <a:buNone/>
            </a:pPr>
            <a:endParaRPr lang="en-US" sz="1200" dirty="0" smtClean="0"/>
          </a:p>
          <a:p>
            <a:pPr>
              <a:buNone/>
            </a:pPr>
            <a:r>
              <a:rPr lang="en-US" sz="1200" dirty="0" smtClean="0"/>
              <a:t>Web sites (Password: “quant” for all sites)</a:t>
            </a:r>
          </a:p>
          <a:p>
            <a:pPr>
              <a:buNone/>
            </a:pPr>
            <a:r>
              <a:rPr lang="en-US" sz="1200" dirty="0" smtClean="0"/>
              <a:t>   </a:t>
            </a:r>
            <a:r>
              <a:rPr lang="en-US" sz="1200" dirty="0" smtClean="0">
                <a:hlinkClick r:id="rId7"/>
              </a:rPr>
              <a:t>www.fx-quant.com</a:t>
            </a:r>
            <a:r>
              <a:rPr lang="en-US" sz="1200" dirty="0" smtClean="0"/>
              <a:t> </a:t>
            </a:r>
          </a:p>
          <a:p>
            <a:pPr>
              <a:buNone/>
            </a:pPr>
            <a:r>
              <a:rPr lang="en-US" sz="1200" dirty="0" smtClean="0"/>
              <a:t>   </a:t>
            </a:r>
            <a:r>
              <a:rPr lang="en-US" sz="1200" dirty="0" smtClean="0">
                <a:hlinkClick r:id="rId8"/>
              </a:rPr>
              <a:t>www.vol-quant.com</a:t>
            </a:r>
            <a:r>
              <a:rPr lang="en-US" sz="1200" dirty="0" smtClean="0"/>
              <a:t> </a:t>
            </a:r>
          </a:p>
          <a:p>
            <a:pPr>
              <a:buNone/>
            </a:pPr>
            <a:r>
              <a:rPr lang="en-US" sz="1200" dirty="0" smtClean="0"/>
              <a:t>   </a:t>
            </a:r>
            <a:r>
              <a:rPr lang="en-US" sz="1200" dirty="0" smtClean="0">
                <a:hlinkClick r:id="rId9"/>
              </a:rPr>
              <a:t>www.equity-quant.com</a:t>
            </a:r>
            <a:endParaRPr lang="en-US" sz="1200" dirty="0" smtClean="0"/>
          </a:p>
          <a:p>
            <a:pPr>
              <a:buNone/>
            </a:pPr>
            <a:endParaRPr lang="en-US" sz="1200" dirty="0" smtClean="0"/>
          </a:p>
          <a:p>
            <a:pPr>
              <a:buNone/>
            </a:pPr>
            <a:r>
              <a:rPr lang="en-US" sz="1200" dirty="0" smtClean="0"/>
              <a:t>E-mail: </a:t>
            </a:r>
            <a:r>
              <a:rPr lang="en-US" sz="1200" b="1" dirty="0" smtClean="0">
                <a:hlinkClick r:id="rId10"/>
              </a:rPr>
              <a:t>info@fx-quant.com</a:t>
            </a:r>
            <a:endParaRPr lang="en-US" sz="1200" b="1" dirty="0" smtClean="0"/>
          </a:p>
          <a:p>
            <a:pPr>
              <a:buNone/>
            </a:pPr>
            <a:endParaRPr lang="en-US" sz="1200" dirty="0" smtClean="0"/>
          </a:p>
          <a:p>
            <a:pPr>
              <a:buNone/>
            </a:pPr>
            <a:r>
              <a:rPr lang="en-US" sz="1200" dirty="0" smtClean="0"/>
              <a:t>Skype: q-trading</a:t>
            </a:r>
          </a:p>
          <a:p>
            <a:pPr>
              <a:buNone/>
            </a:pPr>
            <a:r>
              <a:rPr lang="en-US" sz="1200" dirty="0" smtClean="0"/>
              <a:t>Phones: +44 1865 521 599 (fl.), +389 75 295 459 (mob.)</a:t>
            </a:r>
          </a:p>
          <a:p>
            <a:pPr>
              <a:buNone/>
            </a:pPr>
            <a:endParaRPr lang="en-US" sz="1200" dirty="0" smtClean="0"/>
          </a:p>
          <a:p>
            <a:pPr>
              <a:buNone/>
            </a:pPr>
            <a:endParaRPr lang="en-US" dirty="0"/>
          </a:p>
        </p:txBody>
      </p:sp>
      <p:sp>
        <p:nvSpPr>
          <p:cNvPr id="4" name="Footer Placeholder 3"/>
          <p:cNvSpPr>
            <a:spLocks noGrp="1"/>
          </p:cNvSpPr>
          <p:nvPr>
            <p:ph type="ftr" sz="quarter" idx="11"/>
          </p:nvPr>
        </p:nvSpPr>
        <p:spPr>
          <a:xfrm>
            <a:off x="3184525" y="6361212"/>
            <a:ext cx="3130550" cy="196849"/>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41</a:t>
            </a:fld>
            <a:endParaRPr kumimoji="0" lang="en-US"/>
          </a:p>
        </p:txBody>
      </p:sp>
      <p:pic>
        <p:nvPicPr>
          <p:cNvPr id="6" name="Picture 5" descr="back-arrow.bmp">
            <a:hlinkClick r:id="rId11" action="ppaction://hlinksldjump"/>
          </p:cNvPr>
          <p:cNvPicPr>
            <a:picLocks noChangeAspect="1"/>
          </p:cNvPicPr>
          <p:nvPr/>
        </p:nvPicPr>
        <p:blipFill>
          <a:blip r:embed="rId12" cstate="print"/>
          <a:stretch>
            <a:fillRect/>
          </a:stretch>
        </p:blipFill>
        <p:spPr>
          <a:xfrm>
            <a:off x="533401" y="6048375"/>
            <a:ext cx="381000" cy="381000"/>
          </a:xfrm>
          <a:prstGeom prst="rect">
            <a:avLst/>
          </a:prstGeom>
        </p:spPr>
      </p:pic>
      <p:sp>
        <p:nvSpPr>
          <p:cNvPr id="8" name="Rectangle 7"/>
          <p:cNvSpPr/>
          <p:nvPr/>
        </p:nvSpPr>
        <p:spPr>
          <a:xfrm>
            <a:off x="914400" y="6096000"/>
            <a:ext cx="1500732" cy="261610"/>
          </a:xfrm>
          <a:prstGeom prst="rect">
            <a:avLst/>
          </a:prstGeom>
        </p:spPr>
        <p:txBody>
          <a:bodyPr wrap="none">
            <a:spAutoFit/>
          </a:bodyPr>
          <a:lstStyle/>
          <a:p>
            <a:r>
              <a:rPr lang="en-US" sz="1100" dirty="0" smtClean="0"/>
              <a:t>To Table of Contents</a:t>
            </a:r>
            <a:endParaRPr lang="en-US" sz="1100" dirty="0"/>
          </a:p>
        </p:txBody>
      </p:sp>
    </p:spTree>
  </p:cSld>
  <p:clrMapOvr>
    <a:masterClrMapping/>
  </p:clrMapOvr>
  <p:transition>
    <p:wipe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200" y="2667000"/>
            <a:ext cx="6248400" cy="1371600"/>
          </a:xfrm>
        </p:spPr>
        <p:txBody>
          <a:bodyPr>
            <a:normAutofit fontScale="85000" lnSpcReduction="20000"/>
          </a:bodyPr>
          <a:lstStyle/>
          <a:p>
            <a:pPr algn="ctr">
              <a:buNone/>
            </a:pPr>
            <a:r>
              <a:rPr lang="en-US" sz="1800" dirty="0" err="1" smtClean="0"/>
              <a:t>Lyncestis</a:t>
            </a:r>
            <a:r>
              <a:rPr lang="en-US" sz="1800" dirty="0" smtClean="0"/>
              <a:t> LLP wants to put its skills to work for you. </a:t>
            </a:r>
          </a:p>
          <a:p>
            <a:pPr algn="ctr">
              <a:buNone/>
            </a:pPr>
            <a:endParaRPr lang="en-US" sz="1800" dirty="0" smtClean="0"/>
          </a:p>
          <a:p>
            <a:pPr algn="ctr">
              <a:buNone/>
            </a:pPr>
            <a:r>
              <a:rPr lang="en-US" sz="1800" dirty="0" smtClean="0"/>
              <a:t>We cordially invite you to explore our web sites and learn more about our innovative trading strategies.</a:t>
            </a:r>
          </a:p>
          <a:p>
            <a:pPr algn="ctr">
              <a:buNone/>
            </a:pPr>
            <a:endParaRPr lang="en-US" sz="1800" dirty="0" smtClean="0"/>
          </a:p>
          <a:p>
            <a:pPr algn="ctr">
              <a:buNone/>
            </a:pPr>
            <a:r>
              <a:rPr lang="en-US" sz="1800" dirty="0" smtClean="0"/>
              <a:t>Thank you for taking the time to view this presentation.</a:t>
            </a:r>
          </a:p>
          <a:p>
            <a:pPr algn="ctr">
              <a:buNone/>
            </a:pPr>
            <a:endParaRPr lang="en-US" sz="1200" b="1" dirty="0"/>
          </a:p>
        </p:txBody>
      </p:sp>
      <p:sp>
        <p:nvSpPr>
          <p:cNvPr id="4" name="Footer Placeholder 3"/>
          <p:cNvSpPr>
            <a:spLocks noGrp="1"/>
          </p:cNvSpPr>
          <p:nvPr>
            <p:ph type="ftr" sz="quarter" idx="11"/>
          </p:nvPr>
        </p:nvSpPr>
        <p:spPr>
          <a:xfrm>
            <a:off x="3200400" y="6250987"/>
            <a:ext cx="3048000" cy="365125"/>
          </a:xfrm>
        </p:spPr>
        <p:txBody>
          <a:bodyPr/>
          <a:lstStyle/>
          <a:p>
            <a:r>
              <a:rPr lang="en-US" dirty="0" err="1" smtClean="0"/>
              <a:t>Lyncestis</a:t>
            </a:r>
            <a:r>
              <a:rPr lang="en-US" dirty="0" smtClean="0"/>
              <a:t> LLP</a:t>
            </a:r>
            <a:r>
              <a:rPr kumimoji="0" lang="en-US" dirty="0" smtClean="0"/>
              <a:t> – Managed Account Programs</a:t>
            </a:r>
            <a:endParaRPr kumimoji="0" lang="en-US" dirty="0"/>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42</a:t>
            </a:fld>
            <a:endParaRPr kumimoji="0" lang="en-US"/>
          </a:p>
        </p:txBody>
      </p:sp>
      <p:pic>
        <p:nvPicPr>
          <p:cNvPr id="6" name="Picture 5" descr="QuantTradingLogo1.bmp"/>
          <p:cNvPicPr>
            <a:picLocks noChangeAspect="1"/>
          </p:cNvPicPr>
          <p:nvPr/>
        </p:nvPicPr>
        <p:blipFill>
          <a:blip r:embed="rId2" cstate="print"/>
          <a:stretch>
            <a:fillRect/>
          </a:stretch>
        </p:blipFill>
        <p:spPr>
          <a:xfrm>
            <a:off x="7772400" y="1143000"/>
            <a:ext cx="914400" cy="914400"/>
          </a:xfrm>
          <a:prstGeom prst="rect">
            <a:avLst/>
          </a:prstGeom>
        </p:spPr>
      </p:pic>
      <p:pic>
        <p:nvPicPr>
          <p:cNvPr id="7" name="Picture 6" descr="back-arrow.bmp">
            <a:hlinkClick r:id="rId3" action="ppaction://hlinksldjump"/>
          </p:cNvPr>
          <p:cNvPicPr>
            <a:picLocks noChangeAspect="1"/>
          </p:cNvPicPr>
          <p:nvPr/>
        </p:nvPicPr>
        <p:blipFill>
          <a:blip r:embed="rId4" cstate="print"/>
          <a:stretch>
            <a:fillRect/>
          </a:stretch>
        </p:blipFill>
        <p:spPr>
          <a:xfrm>
            <a:off x="457201" y="6048375"/>
            <a:ext cx="381000" cy="381000"/>
          </a:xfrm>
          <a:prstGeom prst="rect">
            <a:avLst/>
          </a:prstGeom>
        </p:spPr>
      </p:pic>
      <p:sp>
        <p:nvSpPr>
          <p:cNvPr id="8" name="Rectangle 7"/>
          <p:cNvSpPr/>
          <p:nvPr/>
        </p:nvSpPr>
        <p:spPr>
          <a:xfrm>
            <a:off x="838200" y="6096000"/>
            <a:ext cx="1500732" cy="261610"/>
          </a:xfrm>
          <a:prstGeom prst="rect">
            <a:avLst/>
          </a:prstGeom>
        </p:spPr>
        <p:txBody>
          <a:bodyPr wrap="none">
            <a:spAutoFit/>
          </a:bodyPr>
          <a:lstStyle/>
          <a:p>
            <a:r>
              <a:rPr lang="en-US" sz="1100" dirty="0" smtClean="0"/>
              <a:t>To Table of Contents</a:t>
            </a:r>
            <a:endParaRPr lang="en-US" sz="1100" dirty="0"/>
          </a:p>
        </p:txBody>
      </p:sp>
    </p:spTree>
  </p:cSld>
  <p:clrMapOvr>
    <a:masterClrMapping/>
  </p:clrMapOvr>
  <p:transition>
    <p:wipe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2030</TotalTime>
  <Words>8946</Words>
  <Application>Microsoft Office PowerPoint</Application>
  <PresentationFormat>A4 Paper (210x297 mm)</PresentationFormat>
  <Paragraphs>1243</Paragraphs>
  <Slides>42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Times New Roman</vt:lpstr>
      <vt:lpstr>Wingdings 2</vt:lpstr>
      <vt:lpstr>Flow</vt:lpstr>
      <vt:lpstr>LYNCESTIS LLP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Deftones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Dejan</dc:creator>
  <cp:lastModifiedBy>QT</cp:lastModifiedBy>
  <cp:revision>612</cp:revision>
  <dcterms:created xsi:type="dcterms:W3CDTF">2013-01-27T11:01:07Z</dcterms:created>
  <dcterms:modified xsi:type="dcterms:W3CDTF">2019-03-08T11:59:01Z</dcterms:modified>
</cp:coreProperties>
</file>